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Lst>
  <p:notesMasterIdLst>
    <p:notesMasterId r:id="rId39"/>
  </p:notesMasterIdLst>
  <p:sldIdLst>
    <p:sldId id="256" r:id="rId5"/>
    <p:sldId id="257" r:id="rId6"/>
    <p:sldId id="274" r:id="rId7"/>
    <p:sldId id="261" r:id="rId8"/>
    <p:sldId id="276" r:id="rId9"/>
    <p:sldId id="259" r:id="rId10"/>
    <p:sldId id="272" r:id="rId11"/>
    <p:sldId id="370" r:id="rId12"/>
    <p:sldId id="363" r:id="rId13"/>
    <p:sldId id="383" r:id="rId14"/>
    <p:sldId id="258" r:id="rId15"/>
    <p:sldId id="264" r:id="rId16"/>
    <p:sldId id="364" r:id="rId17"/>
    <p:sldId id="265" r:id="rId18"/>
    <p:sldId id="270" r:id="rId19"/>
    <p:sldId id="279" r:id="rId20"/>
    <p:sldId id="367" r:id="rId21"/>
    <p:sldId id="371" r:id="rId22"/>
    <p:sldId id="372" r:id="rId23"/>
    <p:sldId id="373" r:id="rId24"/>
    <p:sldId id="374" r:id="rId25"/>
    <p:sldId id="375" r:id="rId26"/>
    <p:sldId id="376" r:id="rId27"/>
    <p:sldId id="377" r:id="rId28"/>
    <p:sldId id="378" r:id="rId29"/>
    <p:sldId id="379" r:id="rId30"/>
    <p:sldId id="368" r:id="rId31"/>
    <p:sldId id="380" r:id="rId32"/>
    <p:sldId id="384" r:id="rId33"/>
    <p:sldId id="385" r:id="rId34"/>
    <p:sldId id="369" r:id="rId35"/>
    <p:sldId id="291" r:id="rId36"/>
    <p:sldId id="275" r:id="rId37"/>
    <p:sldId id="337"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0D5D208-75DE-9CD4-2B60-5B8F2281146A}" name="Crystal Duarte" initials="CD" userId="S::cduarte@socialent.onmicrosoft.com::1c78011e-16af-4674-9d14-43e9b9426d12" providerId="AD"/>
  <p188:author id="{18A890F1-CC09-74F5-0687-DCF9D54E73B9}" name="Emma Rodriguez" initials="ER" userId="S::Erodriguez@socialent.onmicrosoft.com::28660887-cbb5-4bb1-b891-95ebc9edd44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9D1E72-3257-4979-AEAE-0205197BEFAF}" v="3" dt="2022-04-22T17:44:07.0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38" autoAdjust="0"/>
    <p:restoredTop sz="94660"/>
  </p:normalViewPr>
  <p:slideViewPr>
    <p:cSldViewPr snapToGrid="0">
      <p:cViewPr varScale="1">
        <p:scale>
          <a:sx n="90" d="100"/>
          <a:sy n="90" d="100"/>
        </p:scale>
        <p:origin x="21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ystal Duarte" userId="1c78011e-16af-4674-9d14-43e9b9426d12" providerId="ADAL" clId="{DF1857FB-2095-4507-9D38-94DF890008DE}"/>
    <pc:docChg chg="custSel modSld">
      <pc:chgData name="Crystal Duarte" userId="1c78011e-16af-4674-9d14-43e9b9426d12" providerId="ADAL" clId="{DF1857FB-2095-4507-9D38-94DF890008DE}" dt="2022-04-21T20:25:24.026" v="36"/>
      <pc:docMkLst>
        <pc:docMk/>
      </pc:docMkLst>
      <pc:sldChg chg="modCm">
        <pc:chgData name="Crystal Duarte" userId="1c78011e-16af-4674-9d14-43e9b9426d12" providerId="ADAL" clId="{DF1857FB-2095-4507-9D38-94DF890008DE}" dt="2022-04-21T20:16:04.812" v="33"/>
        <pc:sldMkLst>
          <pc:docMk/>
          <pc:sldMk cId="1789959893" sldId="367"/>
        </pc:sldMkLst>
      </pc:sldChg>
      <pc:sldChg chg="addCm">
        <pc:chgData name="Crystal Duarte" userId="1c78011e-16af-4674-9d14-43e9b9426d12" providerId="ADAL" clId="{DF1857FB-2095-4507-9D38-94DF890008DE}" dt="2022-04-21T20:17:33.207" v="35"/>
        <pc:sldMkLst>
          <pc:docMk/>
          <pc:sldMk cId="3525840318" sldId="368"/>
        </pc:sldMkLst>
      </pc:sldChg>
      <pc:sldChg chg="addSp delSp modSp mod modCm">
        <pc:chgData name="Crystal Duarte" userId="1c78011e-16af-4674-9d14-43e9b9426d12" providerId="ADAL" clId="{DF1857FB-2095-4507-9D38-94DF890008DE}" dt="2022-04-21T20:15:35.656" v="32"/>
        <pc:sldMkLst>
          <pc:docMk/>
          <pc:sldMk cId="1721829911" sldId="370"/>
        </pc:sldMkLst>
        <pc:graphicFrameChg chg="del mod modGraphic">
          <ac:chgData name="Crystal Duarte" userId="1c78011e-16af-4674-9d14-43e9b9426d12" providerId="ADAL" clId="{DF1857FB-2095-4507-9D38-94DF890008DE}" dt="2022-04-21T20:14:51.656" v="20" actId="478"/>
          <ac:graphicFrameMkLst>
            <pc:docMk/>
            <pc:sldMk cId="1721829911" sldId="370"/>
            <ac:graphicFrameMk id="3" creationId="{81CF8931-C970-4B40-9B30-4B4A5FA24F24}"/>
          </ac:graphicFrameMkLst>
        </pc:graphicFrameChg>
        <pc:graphicFrameChg chg="add del mod">
          <ac:chgData name="Crystal Duarte" userId="1c78011e-16af-4674-9d14-43e9b9426d12" providerId="ADAL" clId="{DF1857FB-2095-4507-9D38-94DF890008DE}" dt="2022-04-21T20:14:54.191" v="23"/>
          <ac:graphicFrameMkLst>
            <pc:docMk/>
            <pc:sldMk cId="1721829911" sldId="370"/>
            <ac:graphicFrameMk id="4" creationId="{E066CD12-1123-4910-961E-38F543D5D727}"/>
          </ac:graphicFrameMkLst>
        </pc:graphicFrameChg>
        <pc:graphicFrameChg chg="add mod modGraphic">
          <ac:chgData name="Crystal Duarte" userId="1c78011e-16af-4674-9d14-43e9b9426d12" providerId="ADAL" clId="{DF1857FB-2095-4507-9D38-94DF890008DE}" dt="2022-04-21T20:15:16.089" v="30" actId="403"/>
          <ac:graphicFrameMkLst>
            <pc:docMk/>
            <pc:sldMk cId="1721829911" sldId="370"/>
            <ac:graphicFrameMk id="5" creationId="{A665F9B1-F5A2-4DB4-AA75-239AE83E7019}"/>
          </ac:graphicFrameMkLst>
        </pc:graphicFrameChg>
      </pc:sldChg>
      <pc:sldChg chg="modCm">
        <pc:chgData name="Crystal Duarte" userId="1c78011e-16af-4674-9d14-43e9b9426d12" providerId="ADAL" clId="{DF1857FB-2095-4507-9D38-94DF890008DE}" dt="2022-04-21T20:16:43.813" v="34"/>
        <pc:sldMkLst>
          <pc:docMk/>
          <pc:sldMk cId="3850479372" sldId="371"/>
        </pc:sldMkLst>
      </pc:sldChg>
      <pc:sldChg chg="modCm">
        <pc:chgData name="Crystal Duarte" userId="1c78011e-16af-4674-9d14-43e9b9426d12" providerId="ADAL" clId="{DF1857FB-2095-4507-9D38-94DF890008DE}" dt="2022-04-21T20:25:24.026" v="36"/>
        <pc:sldMkLst>
          <pc:docMk/>
          <pc:sldMk cId="2658376446" sldId="380"/>
        </pc:sldMkLst>
      </pc:sldChg>
    </pc:docChg>
  </pc:docChgLst>
  <pc:docChgLst>
    <pc:chgData name="Emma Rodriguez" userId="28660887-cbb5-4bb1-b891-95ebc9edd446" providerId="ADAL" clId="{2A9D1E72-3257-4979-AEAE-0205197BEFAF}"/>
    <pc:docChg chg="undo redo custSel addSld delSld modSld sldOrd">
      <pc:chgData name="Emma Rodriguez" userId="28660887-cbb5-4bb1-b891-95ebc9edd446" providerId="ADAL" clId="{2A9D1E72-3257-4979-AEAE-0205197BEFAF}" dt="2022-04-22T22:28:00.778" v="2115" actId="20577"/>
      <pc:docMkLst>
        <pc:docMk/>
      </pc:docMkLst>
      <pc:sldChg chg="modSp mod">
        <pc:chgData name="Emma Rodriguez" userId="28660887-cbb5-4bb1-b891-95ebc9edd446" providerId="ADAL" clId="{2A9D1E72-3257-4979-AEAE-0205197BEFAF}" dt="2022-04-19T01:18:55.588" v="32" actId="27636"/>
        <pc:sldMkLst>
          <pc:docMk/>
          <pc:sldMk cId="785460860" sldId="256"/>
        </pc:sldMkLst>
        <pc:spChg chg="mod">
          <ac:chgData name="Emma Rodriguez" userId="28660887-cbb5-4bb1-b891-95ebc9edd446" providerId="ADAL" clId="{2A9D1E72-3257-4979-AEAE-0205197BEFAF}" dt="2022-04-19T01:18:31.414" v="13" actId="20577"/>
          <ac:spMkLst>
            <pc:docMk/>
            <pc:sldMk cId="785460860" sldId="256"/>
            <ac:spMk id="2" creationId="{33E9C02A-8D91-41B3-98DC-550C1748DCCB}"/>
          </ac:spMkLst>
        </pc:spChg>
        <pc:spChg chg="mod">
          <ac:chgData name="Emma Rodriguez" userId="28660887-cbb5-4bb1-b891-95ebc9edd446" providerId="ADAL" clId="{2A9D1E72-3257-4979-AEAE-0205197BEFAF}" dt="2022-04-19T01:18:55.588" v="32" actId="27636"/>
          <ac:spMkLst>
            <pc:docMk/>
            <pc:sldMk cId="785460860" sldId="256"/>
            <ac:spMk id="3" creationId="{B4B28AA7-3682-4572-BB39-75297AD81B45}"/>
          </ac:spMkLst>
        </pc:spChg>
      </pc:sldChg>
      <pc:sldChg chg="modSp mod">
        <pc:chgData name="Emma Rodriguez" userId="28660887-cbb5-4bb1-b891-95ebc9edd446" providerId="ADAL" clId="{2A9D1E72-3257-4979-AEAE-0205197BEFAF}" dt="2022-04-19T01:19:13.511" v="50"/>
        <pc:sldMkLst>
          <pc:docMk/>
          <pc:sldMk cId="1350574708" sldId="257"/>
        </pc:sldMkLst>
        <pc:spChg chg="mod">
          <ac:chgData name="Emma Rodriguez" userId="28660887-cbb5-4bb1-b891-95ebc9edd446" providerId="ADAL" clId="{2A9D1E72-3257-4979-AEAE-0205197BEFAF}" dt="2022-04-19T01:19:13.511" v="50"/>
          <ac:spMkLst>
            <pc:docMk/>
            <pc:sldMk cId="1350574708" sldId="257"/>
            <ac:spMk id="7" creationId="{55FAD108-7F06-4E05-B844-3C0F51E56771}"/>
          </ac:spMkLst>
        </pc:spChg>
      </pc:sldChg>
      <pc:sldChg chg="modSp mod">
        <pc:chgData name="Emma Rodriguez" userId="28660887-cbb5-4bb1-b891-95ebc9edd446" providerId="ADAL" clId="{2A9D1E72-3257-4979-AEAE-0205197BEFAF}" dt="2022-04-21T19:43:37.006" v="1424" actId="20577"/>
        <pc:sldMkLst>
          <pc:docMk/>
          <pc:sldMk cId="4282726920" sldId="258"/>
        </pc:sldMkLst>
        <pc:spChg chg="mod">
          <ac:chgData name="Emma Rodriguez" userId="28660887-cbb5-4bb1-b891-95ebc9edd446" providerId="ADAL" clId="{2A9D1E72-3257-4979-AEAE-0205197BEFAF}" dt="2022-04-21T19:43:37.006" v="1424" actId="20577"/>
          <ac:spMkLst>
            <pc:docMk/>
            <pc:sldMk cId="4282726920" sldId="258"/>
            <ac:spMk id="3" creationId="{17D3DC1A-16DC-44DC-A78B-B5C5E4635E3A}"/>
          </ac:spMkLst>
        </pc:spChg>
      </pc:sldChg>
      <pc:sldChg chg="mod modShow">
        <pc:chgData name="Emma Rodriguez" userId="28660887-cbb5-4bb1-b891-95ebc9edd446" providerId="ADAL" clId="{2A9D1E72-3257-4979-AEAE-0205197BEFAF}" dt="2022-04-19T01:23:45.783" v="126" actId="729"/>
        <pc:sldMkLst>
          <pc:docMk/>
          <pc:sldMk cId="2133882492" sldId="261"/>
        </pc:sldMkLst>
      </pc:sldChg>
      <pc:sldChg chg="addSp delSp modSp mod">
        <pc:chgData name="Emma Rodriguez" userId="28660887-cbb5-4bb1-b891-95ebc9edd446" providerId="ADAL" clId="{2A9D1E72-3257-4979-AEAE-0205197BEFAF}" dt="2022-04-21T20:40:58.142" v="1447" actId="2165"/>
        <pc:sldMkLst>
          <pc:docMk/>
          <pc:sldMk cId="3878042426" sldId="274"/>
        </pc:sldMkLst>
        <pc:graphicFrameChg chg="del mod modGraphic">
          <ac:chgData name="Emma Rodriguez" userId="28660887-cbb5-4bb1-b891-95ebc9edd446" providerId="ADAL" clId="{2A9D1E72-3257-4979-AEAE-0205197BEFAF}" dt="2022-04-21T20:40:43.241" v="1444" actId="478"/>
          <ac:graphicFrameMkLst>
            <pc:docMk/>
            <pc:sldMk cId="3878042426" sldId="274"/>
            <ac:graphicFrameMk id="3" creationId="{81CF8931-C970-4B40-9B30-4B4A5FA24F24}"/>
          </ac:graphicFrameMkLst>
        </pc:graphicFrameChg>
        <pc:graphicFrameChg chg="add mod modGraphic">
          <ac:chgData name="Emma Rodriguez" userId="28660887-cbb5-4bb1-b891-95ebc9edd446" providerId="ADAL" clId="{2A9D1E72-3257-4979-AEAE-0205197BEFAF}" dt="2022-04-21T20:40:58.142" v="1447" actId="2165"/>
          <ac:graphicFrameMkLst>
            <pc:docMk/>
            <pc:sldMk cId="3878042426" sldId="274"/>
            <ac:graphicFrameMk id="4" creationId="{ACAE4819-3F01-4E67-921F-F77DDFB4BAF4}"/>
          </ac:graphicFrameMkLst>
        </pc:graphicFrameChg>
      </pc:sldChg>
      <pc:sldChg chg="modSp mod">
        <pc:chgData name="Emma Rodriguez" userId="28660887-cbb5-4bb1-b891-95ebc9edd446" providerId="ADAL" clId="{2A9D1E72-3257-4979-AEAE-0205197BEFAF}" dt="2022-04-21T19:04:18.229" v="247" actId="1076"/>
        <pc:sldMkLst>
          <pc:docMk/>
          <pc:sldMk cId="73933614" sldId="279"/>
        </pc:sldMkLst>
        <pc:spChg chg="mod">
          <ac:chgData name="Emma Rodriguez" userId="28660887-cbb5-4bb1-b891-95ebc9edd446" providerId="ADAL" clId="{2A9D1E72-3257-4979-AEAE-0205197BEFAF}" dt="2022-04-21T19:04:13.484" v="246" actId="1076"/>
          <ac:spMkLst>
            <pc:docMk/>
            <pc:sldMk cId="73933614" sldId="279"/>
            <ac:spMk id="2" creationId="{D442F250-5C69-4030-B2A2-9F1CAFC70D41}"/>
          </ac:spMkLst>
        </pc:spChg>
        <pc:spChg chg="mod">
          <ac:chgData name="Emma Rodriguez" userId="28660887-cbb5-4bb1-b891-95ebc9edd446" providerId="ADAL" clId="{2A9D1E72-3257-4979-AEAE-0205197BEFAF}" dt="2022-04-21T19:04:18.229" v="247" actId="1076"/>
          <ac:spMkLst>
            <pc:docMk/>
            <pc:sldMk cId="73933614" sldId="279"/>
            <ac:spMk id="3" creationId="{1871F18A-AAB3-45DD-AE99-653DBAA131DE}"/>
          </ac:spMkLst>
        </pc:spChg>
      </pc:sldChg>
      <pc:sldChg chg="del">
        <pc:chgData name="Emma Rodriguez" userId="28660887-cbb5-4bb1-b891-95ebc9edd446" providerId="ADAL" clId="{2A9D1E72-3257-4979-AEAE-0205197BEFAF}" dt="2022-04-21T19:24:44.809" v="273" actId="47"/>
        <pc:sldMkLst>
          <pc:docMk/>
          <pc:sldMk cId="986865011" sldId="280"/>
        </pc:sldMkLst>
      </pc:sldChg>
      <pc:sldChg chg="modSp mod">
        <pc:chgData name="Emma Rodriguez" userId="28660887-cbb5-4bb1-b891-95ebc9edd446" providerId="ADAL" clId="{2A9D1E72-3257-4979-AEAE-0205197BEFAF}" dt="2022-04-22T17:51:28.153" v="1762" actId="20577"/>
        <pc:sldMkLst>
          <pc:docMk/>
          <pc:sldMk cId="4280065849" sldId="291"/>
        </pc:sldMkLst>
        <pc:spChg chg="mod">
          <ac:chgData name="Emma Rodriguez" userId="28660887-cbb5-4bb1-b891-95ebc9edd446" providerId="ADAL" clId="{2A9D1E72-3257-4979-AEAE-0205197BEFAF}" dt="2022-04-22T17:51:28.153" v="1762" actId="20577"/>
          <ac:spMkLst>
            <pc:docMk/>
            <pc:sldMk cId="4280065849" sldId="291"/>
            <ac:spMk id="2" creationId="{C8EF0941-0970-4A9C-9818-A19E4297DDD1}"/>
          </ac:spMkLst>
        </pc:spChg>
      </pc:sldChg>
      <pc:sldChg chg="modSp mod ord">
        <pc:chgData name="Emma Rodriguez" userId="28660887-cbb5-4bb1-b891-95ebc9edd446" providerId="ADAL" clId="{2A9D1E72-3257-4979-AEAE-0205197BEFAF}" dt="2022-04-21T19:40:54.159" v="1285" actId="113"/>
        <pc:sldMkLst>
          <pc:docMk/>
          <pc:sldMk cId="4220427076" sldId="363"/>
        </pc:sldMkLst>
        <pc:spChg chg="mod">
          <ac:chgData name="Emma Rodriguez" userId="28660887-cbb5-4bb1-b891-95ebc9edd446" providerId="ADAL" clId="{2A9D1E72-3257-4979-AEAE-0205197BEFAF}" dt="2022-04-21T19:40:54.159" v="1285" actId="113"/>
          <ac:spMkLst>
            <pc:docMk/>
            <pc:sldMk cId="4220427076" sldId="363"/>
            <ac:spMk id="3" creationId="{17D3DC1A-16DC-44DC-A78B-B5C5E4635E3A}"/>
          </ac:spMkLst>
        </pc:spChg>
      </pc:sldChg>
      <pc:sldChg chg="addSp delSp modSp del mod">
        <pc:chgData name="Emma Rodriguez" userId="28660887-cbb5-4bb1-b891-95ebc9edd446" providerId="ADAL" clId="{2A9D1E72-3257-4979-AEAE-0205197BEFAF}" dt="2022-04-19T01:26:05.652" v="198" actId="47"/>
        <pc:sldMkLst>
          <pc:docMk/>
          <pc:sldMk cId="3468872196" sldId="365"/>
        </pc:sldMkLst>
        <pc:spChg chg="add del">
          <ac:chgData name="Emma Rodriguez" userId="28660887-cbb5-4bb1-b891-95ebc9edd446" providerId="ADAL" clId="{2A9D1E72-3257-4979-AEAE-0205197BEFAF}" dt="2022-04-19T01:24:26.364" v="131" actId="22"/>
          <ac:spMkLst>
            <pc:docMk/>
            <pc:sldMk cId="3468872196" sldId="365"/>
            <ac:spMk id="6" creationId="{7B4D9B78-5E22-4D12-BD79-8F1D32A17C15}"/>
          </ac:spMkLst>
        </pc:spChg>
        <pc:graphicFrameChg chg="add del modGraphic">
          <ac:chgData name="Emma Rodriguez" userId="28660887-cbb5-4bb1-b891-95ebc9edd446" providerId="ADAL" clId="{2A9D1E72-3257-4979-AEAE-0205197BEFAF}" dt="2022-04-19T01:24:02.567" v="128" actId="478"/>
          <ac:graphicFrameMkLst>
            <pc:docMk/>
            <pc:sldMk cId="3468872196" sldId="365"/>
            <ac:graphicFrameMk id="5" creationId="{411655F5-45E1-4A5C-B4F0-65ADC41D1DE1}"/>
          </ac:graphicFrameMkLst>
        </pc:graphicFrameChg>
      </pc:sldChg>
      <pc:sldChg chg="modSp mod addCm delCm">
        <pc:chgData name="Emma Rodriguez" userId="28660887-cbb5-4bb1-b891-95ebc9edd446" providerId="ADAL" clId="{2A9D1E72-3257-4979-AEAE-0205197BEFAF}" dt="2022-04-22T17:34:10.534" v="1449"/>
        <pc:sldMkLst>
          <pc:docMk/>
          <pc:sldMk cId="1789959893" sldId="367"/>
        </pc:sldMkLst>
        <pc:spChg chg="mod">
          <ac:chgData name="Emma Rodriguez" userId="28660887-cbb5-4bb1-b891-95ebc9edd446" providerId="ADAL" clId="{2A9D1E72-3257-4979-AEAE-0205197BEFAF}" dt="2022-04-21T19:08:17.875" v="249"/>
          <ac:spMkLst>
            <pc:docMk/>
            <pc:sldMk cId="1789959893" sldId="367"/>
            <ac:spMk id="2" creationId="{967FEF5E-63A7-4108-9DE8-84F04A4212B3}"/>
          </ac:spMkLst>
        </pc:spChg>
      </pc:sldChg>
      <pc:sldChg chg="modSp mod delCm">
        <pc:chgData name="Emma Rodriguez" userId="28660887-cbb5-4bb1-b891-95ebc9edd446" providerId="ADAL" clId="{2A9D1E72-3257-4979-AEAE-0205197BEFAF}" dt="2022-04-22T18:27:35.409" v="1766" actId="20577"/>
        <pc:sldMkLst>
          <pc:docMk/>
          <pc:sldMk cId="3525840318" sldId="368"/>
        </pc:sldMkLst>
        <pc:spChg chg="mod">
          <ac:chgData name="Emma Rodriguez" userId="28660887-cbb5-4bb1-b891-95ebc9edd446" providerId="ADAL" clId="{2A9D1E72-3257-4979-AEAE-0205197BEFAF}" dt="2022-04-22T17:35:26.502" v="1535" actId="20577"/>
          <ac:spMkLst>
            <pc:docMk/>
            <pc:sldMk cId="3525840318" sldId="368"/>
            <ac:spMk id="2" creationId="{D442F250-5C69-4030-B2A2-9F1CAFC70D41}"/>
          </ac:spMkLst>
        </pc:spChg>
        <pc:spChg chg="mod">
          <ac:chgData name="Emma Rodriguez" userId="28660887-cbb5-4bb1-b891-95ebc9edd446" providerId="ADAL" clId="{2A9D1E72-3257-4979-AEAE-0205197BEFAF}" dt="2022-04-22T18:27:35.409" v="1766" actId="20577"/>
          <ac:spMkLst>
            <pc:docMk/>
            <pc:sldMk cId="3525840318" sldId="368"/>
            <ac:spMk id="3" creationId="{1871F18A-AAB3-45DD-AE99-653DBAA131DE}"/>
          </ac:spMkLst>
        </pc:spChg>
      </pc:sldChg>
      <pc:sldChg chg="modSp mod">
        <pc:chgData name="Emma Rodriguez" userId="28660887-cbb5-4bb1-b891-95ebc9edd446" providerId="ADAL" clId="{2A9D1E72-3257-4979-AEAE-0205197BEFAF}" dt="2022-04-22T17:51:24.355" v="1760" actId="20577"/>
        <pc:sldMkLst>
          <pc:docMk/>
          <pc:sldMk cId="1524625437" sldId="369"/>
        </pc:sldMkLst>
        <pc:spChg chg="mod">
          <ac:chgData name="Emma Rodriguez" userId="28660887-cbb5-4bb1-b891-95ebc9edd446" providerId="ADAL" clId="{2A9D1E72-3257-4979-AEAE-0205197BEFAF}" dt="2022-04-22T17:51:24.355" v="1760" actId="20577"/>
          <ac:spMkLst>
            <pc:docMk/>
            <pc:sldMk cId="1524625437" sldId="369"/>
            <ac:spMk id="2" creationId="{C8EF0941-0970-4A9C-9818-A19E4297DDD1}"/>
          </ac:spMkLst>
        </pc:spChg>
        <pc:spChg chg="mod">
          <ac:chgData name="Emma Rodriguez" userId="28660887-cbb5-4bb1-b891-95ebc9edd446" providerId="ADAL" clId="{2A9D1E72-3257-4979-AEAE-0205197BEFAF}" dt="2022-04-21T19:24:34.851" v="272" actId="6549"/>
          <ac:spMkLst>
            <pc:docMk/>
            <pc:sldMk cId="1524625437" sldId="369"/>
            <ac:spMk id="3" creationId="{D83166B8-C231-40B0-B2E8-F9E29924D89D}"/>
          </ac:spMkLst>
        </pc:spChg>
      </pc:sldChg>
      <pc:sldChg chg="modSp add mod ord addCm delCm">
        <pc:chgData name="Emma Rodriguez" userId="28660887-cbb5-4bb1-b891-95ebc9edd446" providerId="ADAL" clId="{2A9D1E72-3257-4979-AEAE-0205197BEFAF}" dt="2022-04-21T20:41:04.748" v="1448"/>
        <pc:sldMkLst>
          <pc:docMk/>
          <pc:sldMk cId="1721829911" sldId="370"/>
        </pc:sldMkLst>
        <pc:spChg chg="mod">
          <ac:chgData name="Emma Rodriguez" userId="28660887-cbb5-4bb1-b891-95ebc9edd446" providerId="ADAL" clId="{2A9D1E72-3257-4979-AEAE-0205197BEFAF}" dt="2022-04-19T01:24:57.752" v="136"/>
          <ac:spMkLst>
            <pc:docMk/>
            <pc:sldMk cId="1721829911" sldId="370"/>
            <ac:spMk id="2" creationId="{336A55C4-3DE7-40E8-8CE1-35205CB6C7D2}"/>
          </ac:spMkLst>
        </pc:spChg>
        <pc:graphicFrameChg chg="mod modGraphic">
          <ac:chgData name="Emma Rodriguez" userId="28660887-cbb5-4bb1-b891-95ebc9edd446" providerId="ADAL" clId="{2A9D1E72-3257-4979-AEAE-0205197BEFAF}" dt="2022-04-19T01:25:48.923" v="197" actId="1076"/>
          <ac:graphicFrameMkLst>
            <pc:docMk/>
            <pc:sldMk cId="1721829911" sldId="370"/>
            <ac:graphicFrameMk id="3" creationId="{81CF8931-C970-4B40-9B30-4B4A5FA24F24}"/>
          </ac:graphicFrameMkLst>
        </pc:graphicFrameChg>
      </pc:sldChg>
      <pc:sldChg chg="add addCm delCm">
        <pc:chgData name="Emma Rodriguez" userId="28660887-cbb5-4bb1-b891-95ebc9edd446" providerId="ADAL" clId="{2A9D1E72-3257-4979-AEAE-0205197BEFAF}" dt="2022-04-22T17:34:24.198" v="1450"/>
        <pc:sldMkLst>
          <pc:docMk/>
          <pc:sldMk cId="3850479372" sldId="371"/>
        </pc:sldMkLst>
      </pc:sldChg>
      <pc:sldChg chg="add">
        <pc:chgData name="Emma Rodriguez" userId="28660887-cbb5-4bb1-b891-95ebc9edd446" providerId="ADAL" clId="{2A9D1E72-3257-4979-AEAE-0205197BEFAF}" dt="2022-04-21T19:17:40.235" v="253"/>
        <pc:sldMkLst>
          <pc:docMk/>
          <pc:sldMk cId="1232803249" sldId="372"/>
        </pc:sldMkLst>
      </pc:sldChg>
      <pc:sldChg chg="add">
        <pc:chgData name="Emma Rodriguez" userId="28660887-cbb5-4bb1-b891-95ebc9edd446" providerId="ADAL" clId="{2A9D1E72-3257-4979-AEAE-0205197BEFAF}" dt="2022-04-21T19:17:41.541" v="255"/>
        <pc:sldMkLst>
          <pc:docMk/>
          <pc:sldMk cId="3514692718" sldId="373"/>
        </pc:sldMkLst>
      </pc:sldChg>
      <pc:sldChg chg="add">
        <pc:chgData name="Emma Rodriguez" userId="28660887-cbb5-4bb1-b891-95ebc9edd446" providerId="ADAL" clId="{2A9D1E72-3257-4979-AEAE-0205197BEFAF}" dt="2022-04-21T19:17:43.911" v="257"/>
        <pc:sldMkLst>
          <pc:docMk/>
          <pc:sldMk cId="70162537" sldId="374"/>
        </pc:sldMkLst>
      </pc:sldChg>
      <pc:sldChg chg="add">
        <pc:chgData name="Emma Rodriguez" userId="28660887-cbb5-4bb1-b891-95ebc9edd446" providerId="ADAL" clId="{2A9D1E72-3257-4979-AEAE-0205197BEFAF}" dt="2022-04-21T19:17:45.504" v="259"/>
        <pc:sldMkLst>
          <pc:docMk/>
          <pc:sldMk cId="3009234217" sldId="375"/>
        </pc:sldMkLst>
      </pc:sldChg>
      <pc:sldChg chg="add">
        <pc:chgData name="Emma Rodriguez" userId="28660887-cbb5-4bb1-b891-95ebc9edd446" providerId="ADAL" clId="{2A9D1E72-3257-4979-AEAE-0205197BEFAF}" dt="2022-04-21T19:17:46.552" v="261"/>
        <pc:sldMkLst>
          <pc:docMk/>
          <pc:sldMk cId="511847307" sldId="376"/>
        </pc:sldMkLst>
      </pc:sldChg>
      <pc:sldChg chg="add">
        <pc:chgData name="Emma Rodriguez" userId="28660887-cbb5-4bb1-b891-95ebc9edd446" providerId="ADAL" clId="{2A9D1E72-3257-4979-AEAE-0205197BEFAF}" dt="2022-04-21T19:17:47.672" v="263"/>
        <pc:sldMkLst>
          <pc:docMk/>
          <pc:sldMk cId="2149700532" sldId="377"/>
        </pc:sldMkLst>
      </pc:sldChg>
      <pc:sldChg chg="add">
        <pc:chgData name="Emma Rodriguez" userId="28660887-cbb5-4bb1-b891-95ebc9edd446" providerId="ADAL" clId="{2A9D1E72-3257-4979-AEAE-0205197BEFAF}" dt="2022-04-21T19:17:48.696" v="265"/>
        <pc:sldMkLst>
          <pc:docMk/>
          <pc:sldMk cId="3399776781" sldId="378"/>
        </pc:sldMkLst>
      </pc:sldChg>
      <pc:sldChg chg="add">
        <pc:chgData name="Emma Rodriguez" userId="28660887-cbb5-4bb1-b891-95ebc9edd446" providerId="ADAL" clId="{2A9D1E72-3257-4979-AEAE-0205197BEFAF}" dt="2022-04-21T19:17:49.667" v="267"/>
        <pc:sldMkLst>
          <pc:docMk/>
          <pc:sldMk cId="672067869" sldId="379"/>
        </pc:sldMkLst>
      </pc:sldChg>
      <pc:sldChg chg="addSp modSp new mod addCm delCm">
        <pc:chgData name="Emma Rodriguez" userId="28660887-cbb5-4bb1-b891-95ebc9edd446" providerId="ADAL" clId="{2A9D1E72-3257-4979-AEAE-0205197BEFAF}" dt="2022-04-22T17:47:39.916" v="1738" actId="1076"/>
        <pc:sldMkLst>
          <pc:docMk/>
          <pc:sldMk cId="2658376446" sldId="380"/>
        </pc:sldMkLst>
        <pc:spChg chg="add mod">
          <ac:chgData name="Emma Rodriguez" userId="28660887-cbb5-4bb1-b891-95ebc9edd446" providerId="ADAL" clId="{2A9D1E72-3257-4979-AEAE-0205197BEFAF}" dt="2022-04-22T17:47:39.916" v="1738" actId="1076"/>
          <ac:spMkLst>
            <pc:docMk/>
            <pc:sldMk cId="2658376446" sldId="380"/>
            <ac:spMk id="3" creationId="{BA9924B1-A9D0-4B62-A3D1-68364AD4E19A}"/>
          </ac:spMkLst>
        </pc:spChg>
        <pc:spChg chg="add mod">
          <ac:chgData name="Emma Rodriguez" userId="28660887-cbb5-4bb1-b891-95ebc9edd446" providerId="ADAL" clId="{2A9D1E72-3257-4979-AEAE-0205197BEFAF}" dt="2022-04-22T17:42:13.918" v="1631" actId="1076"/>
          <ac:spMkLst>
            <pc:docMk/>
            <pc:sldMk cId="2658376446" sldId="380"/>
            <ac:spMk id="4" creationId="{2BABB01C-CDB3-4DE1-A53F-99AF598E86E2}"/>
          </ac:spMkLst>
        </pc:spChg>
      </pc:sldChg>
      <pc:sldChg chg="modSp add del mod ord">
        <pc:chgData name="Emma Rodriguez" userId="28660887-cbb5-4bb1-b891-95ebc9edd446" providerId="ADAL" clId="{2A9D1E72-3257-4979-AEAE-0205197BEFAF}" dt="2022-04-22T17:50:22.196" v="1757" actId="47"/>
        <pc:sldMkLst>
          <pc:docMk/>
          <pc:sldMk cId="2865824634" sldId="381"/>
        </pc:sldMkLst>
        <pc:spChg chg="mod">
          <ac:chgData name="Emma Rodriguez" userId="28660887-cbb5-4bb1-b891-95ebc9edd446" providerId="ADAL" clId="{2A9D1E72-3257-4979-AEAE-0205197BEFAF}" dt="2022-04-21T19:34:28.898" v="985" actId="20577"/>
          <ac:spMkLst>
            <pc:docMk/>
            <pc:sldMk cId="2865824634" sldId="381"/>
            <ac:spMk id="3" creationId="{1871F18A-AAB3-45DD-AE99-653DBAA131DE}"/>
          </ac:spMkLst>
        </pc:spChg>
      </pc:sldChg>
      <pc:sldChg chg="modSp add del mod ord">
        <pc:chgData name="Emma Rodriguez" userId="28660887-cbb5-4bb1-b891-95ebc9edd446" providerId="ADAL" clId="{2A9D1E72-3257-4979-AEAE-0205197BEFAF}" dt="2022-04-22T17:50:23.415" v="1758" actId="47"/>
        <pc:sldMkLst>
          <pc:docMk/>
          <pc:sldMk cId="2740801312" sldId="382"/>
        </pc:sldMkLst>
        <pc:spChg chg="mod">
          <ac:chgData name="Emma Rodriguez" userId="28660887-cbb5-4bb1-b891-95ebc9edd446" providerId="ADAL" clId="{2A9D1E72-3257-4979-AEAE-0205197BEFAF}" dt="2022-04-21T19:35:09.645" v="1034" actId="113"/>
          <ac:spMkLst>
            <pc:docMk/>
            <pc:sldMk cId="2740801312" sldId="382"/>
            <ac:spMk id="3" creationId="{BA9924B1-A9D0-4B62-A3D1-68364AD4E19A}"/>
          </ac:spMkLst>
        </pc:spChg>
      </pc:sldChg>
      <pc:sldChg chg="modSp add mod">
        <pc:chgData name="Emma Rodriguez" userId="28660887-cbb5-4bb1-b891-95ebc9edd446" providerId="ADAL" clId="{2A9D1E72-3257-4979-AEAE-0205197BEFAF}" dt="2022-04-21T19:44:21.582" v="1441" actId="113"/>
        <pc:sldMkLst>
          <pc:docMk/>
          <pc:sldMk cId="755736412" sldId="383"/>
        </pc:sldMkLst>
        <pc:spChg chg="mod">
          <ac:chgData name="Emma Rodriguez" userId="28660887-cbb5-4bb1-b891-95ebc9edd446" providerId="ADAL" clId="{2A9D1E72-3257-4979-AEAE-0205197BEFAF}" dt="2022-04-21T19:44:21.582" v="1441" actId="113"/>
          <ac:spMkLst>
            <pc:docMk/>
            <pc:sldMk cId="755736412" sldId="383"/>
            <ac:spMk id="3" creationId="{17D3DC1A-16DC-44DC-A78B-B5C5E4635E3A}"/>
          </ac:spMkLst>
        </pc:spChg>
      </pc:sldChg>
      <pc:sldChg chg="modSp add mod">
        <pc:chgData name="Emma Rodriguez" userId="28660887-cbb5-4bb1-b891-95ebc9edd446" providerId="ADAL" clId="{2A9D1E72-3257-4979-AEAE-0205197BEFAF}" dt="2022-04-22T17:45:48.324" v="1733" actId="20577"/>
        <pc:sldMkLst>
          <pc:docMk/>
          <pc:sldMk cId="4194411707" sldId="384"/>
        </pc:sldMkLst>
        <pc:spChg chg="mod">
          <ac:chgData name="Emma Rodriguez" userId="28660887-cbb5-4bb1-b891-95ebc9edd446" providerId="ADAL" clId="{2A9D1E72-3257-4979-AEAE-0205197BEFAF}" dt="2022-04-22T17:45:48.324" v="1733" actId="20577"/>
          <ac:spMkLst>
            <pc:docMk/>
            <pc:sldMk cId="4194411707" sldId="384"/>
            <ac:spMk id="3" creationId="{BA9924B1-A9D0-4B62-A3D1-68364AD4E19A}"/>
          </ac:spMkLst>
        </pc:spChg>
      </pc:sldChg>
      <pc:sldChg chg="modSp add mod">
        <pc:chgData name="Emma Rodriguez" userId="28660887-cbb5-4bb1-b891-95ebc9edd446" providerId="ADAL" clId="{2A9D1E72-3257-4979-AEAE-0205197BEFAF}" dt="2022-04-22T22:28:00.778" v="2115" actId="20577"/>
        <pc:sldMkLst>
          <pc:docMk/>
          <pc:sldMk cId="1773968716" sldId="385"/>
        </pc:sldMkLst>
        <pc:spChg chg="mod">
          <ac:chgData name="Emma Rodriguez" userId="28660887-cbb5-4bb1-b891-95ebc9edd446" providerId="ADAL" clId="{2A9D1E72-3257-4979-AEAE-0205197BEFAF}" dt="2022-04-22T22:28:00.778" v="2115" actId="20577"/>
          <ac:spMkLst>
            <pc:docMk/>
            <pc:sldMk cId="1773968716" sldId="385"/>
            <ac:spMk id="3" creationId="{BA9924B1-A9D0-4B62-A3D1-68364AD4E19A}"/>
          </ac:spMkLst>
        </pc:spChg>
        <pc:spChg chg="mod">
          <ac:chgData name="Emma Rodriguez" userId="28660887-cbb5-4bb1-b891-95ebc9edd446" providerId="ADAL" clId="{2A9D1E72-3257-4979-AEAE-0205197BEFAF}" dt="2022-04-22T18:27:45.255" v="1768" actId="20577"/>
          <ac:spMkLst>
            <pc:docMk/>
            <pc:sldMk cId="1773968716" sldId="385"/>
            <ac:spMk id="4" creationId="{2BABB01C-CDB3-4DE1-A53F-99AF598E86E2}"/>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F92386-4A18-4AF7-ACA9-3D936C3451D9}" type="doc">
      <dgm:prSet loTypeId="urn:microsoft.com/office/officeart/2016/7/layout/VerticalSolidActionList" loCatId="List" qsTypeId="urn:microsoft.com/office/officeart/2005/8/quickstyle/simple1" qsCatId="simple" csTypeId="urn:microsoft.com/office/officeart/2005/8/colors/colorful5" csCatId="colorful"/>
      <dgm:spPr/>
      <dgm:t>
        <a:bodyPr/>
        <a:lstStyle/>
        <a:p>
          <a:endParaRPr lang="en-US"/>
        </a:p>
      </dgm:t>
    </dgm:pt>
    <dgm:pt modelId="{E7B9A5FF-2667-41E9-8CFC-C2AFECD76F16}">
      <dgm:prSet/>
      <dgm:spPr/>
      <dgm:t>
        <a:bodyPr/>
        <a:lstStyle/>
        <a:p>
          <a:r>
            <a:rPr lang="en-US"/>
            <a:t>Attend</a:t>
          </a:r>
        </a:p>
      </dgm:t>
    </dgm:pt>
    <dgm:pt modelId="{FE564343-E0FA-4CD2-9FF6-F063A159AE73}" type="parTrans" cxnId="{4D18F7A4-37BF-46DA-9023-ECC4C2EA24F7}">
      <dgm:prSet/>
      <dgm:spPr/>
      <dgm:t>
        <a:bodyPr/>
        <a:lstStyle/>
        <a:p>
          <a:endParaRPr lang="en-US"/>
        </a:p>
      </dgm:t>
    </dgm:pt>
    <dgm:pt modelId="{8BFB43BD-34EC-4677-A8FB-3B0B2399441F}" type="sibTrans" cxnId="{4D18F7A4-37BF-46DA-9023-ECC4C2EA24F7}">
      <dgm:prSet/>
      <dgm:spPr/>
      <dgm:t>
        <a:bodyPr/>
        <a:lstStyle/>
        <a:p>
          <a:endParaRPr lang="en-US"/>
        </a:p>
      </dgm:t>
    </dgm:pt>
    <dgm:pt modelId="{8F2FEB1A-34B5-458D-8239-EF679BA90ABA}">
      <dgm:prSet/>
      <dgm:spPr/>
      <dgm:t>
        <a:bodyPr/>
        <a:lstStyle/>
        <a:p>
          <a:r>
            <a:rPr lang="en-US"/>
            <a:t>Attend meetings and communicate to the chair when unable to do so</a:t>
          </a:r>
        </a:p>
      </dgm:t>
    </dgm:pt>
    <dgm:pt modelId="{3D338BA4-0C21-4F2E-92E4-C433A14A3330}" type="parTrans" cxnId="{AB3EAFC6-D866-486B-9988-033F4A51D896}">
      <dgm:prSet/>
      <dgm:spPr/>
      <dgm:t>
        <a:bodyPr/>
        <a:lstStyle/>
        <a:p>
          <a:endParaRPr lang="en-US"/>
        </a:p>
      </dgm:t>
    </dgm:pt>
    <dgm:pt modelId="{8901950A-DB2D-46C5-8429-AA21C968E64D}" type="sibTrans" cxnId="{AB3EAFC6-D866-486B-9988-033F4A51D896}">
      <dgm:prSet/>
      <dgm:spPr/>
      <dgm:t>
        <a:bodyPr/>
        <a:lstStyle/>
        <a:p>
          <a:endParaRPr lang="en-US"/>
        </a:p>
      </dgm:t>
    </dgm:pt>
    <dgm:pt modelId="{F1E45CE8-9F6A-4FAD-AEDD-4F6BFC530F75}">
      <dgm:prSet/>
      <dgm:spPr/>
      <dgm:t>
        <a:bodyPr/>
        <a:lstStyle/>
        <a:p>
          <a:r>
            <a:rPr lang="en-US"/>
            <a:t>Provide</a:t>
          </a:r>
        </a:p>
      </dgm:t>
    </dgm:pt>
    <dgm:pt modelId="{71930A0F-5744-4076-99C2-15C96C031EF0}" type="parTrans" cxnId="{B37B0C6D-4502-4B8E-8B2D-10356C4D9F78}">
      <dgm:prSet/>
      <dgm:spPr/>
      <dgm:t>
        <a:bodyPr/>
        <a:lstStyle/>
        <a:p>
          <a:endParaRPr lang="en-US"/>
        </a:p>
      </dgm:t>
    </dgm:pt>
    <dgm:pt modelId="{7B228FA5-6360-4BB8-80B1-67B60B99517D}" type="sibTrans" cxnId="{B37B0C6D-4502-4B8E-8B2D-10356C4D9F78}">
      <dgm:prSet/>
      <dgm:spPr/>
      <dgm:t>
        <a:bodyPr/>
        <a:lstStyle/>
        <a:p>
          <a:endParaRPr lang="en-US"/>
        </a:p>
      </dgm:t>
    </dgm:pt>
    <dgm:pt modelId="{B89C75E9-D757-41B5-98ED-74A23B87C390}">
      <dgm:prSet/>
      <dgm:spPr/>
      <dgm:t>
        <a:bodyPr/>
        <a:lstStyle/>
        <a:p>
          <a:r>
            <a:rPr lang="en-US"/>
            <a:t>Provide recommendations in advance of meetings</a:t>
          </a:r>
        </a:p>
      </dgm:t>
    </dgm:pt>
    <dgm:pt modelId="{FF5D484F-ABB5-4AAA-965D-F5DB03E31603}" type="parTrans" cxnId="{16C8907F-61C2-493D-8740-3A447FD5CADA}">
      <dgm:prSet/>
      <dgm:spPr/>
      <dgm:t>
        <a:bodyPr/>
        <a:lstStyle/>
        <a:p>
          <a:endParaRPr lang="en-US"/>
        </a:p>
      </dgm:t>
    </dgm:pt>
    <dgm:pt modelId="{2F2D39AB-82F2-44CA-8841-867D32A9000A}" type="sibTrans" cxnId="{16C8907F-61C2-493D-8740-3A447FD5CADA}">
      <dgm:prSet/>
      <dgm:spPr/>
      <dgm:t>
        <a:bodyPr/>
        <a:lstStyle/>
        <a:p>
          <a:endParaRPr lang="en-US"/>
        </a:p>
      </dgm:t>
    </dgm:pt>
    <dgm:pt modelId="{6049FE7A-F093-4939-8DFD-132183725618}">
      <dgm:prSet/>
      <dgm:spPr/>
      <dgm:t>
        <a:bodyPr/>
        <a:lstStyle/>
        <a:p>
          <a:r>
            <a:rPr lang="en-US"/>
            <a:t>Review</a:t>
          </a:r>
        </a:p>
      </dgm:t>
    </dgm:pt>
    <dgm:pt modelId="{9E4D3779-D1B0-4B22-B23F-B5B9A86EE6D3}" type="parTrans" cxnId="{DB62C023-96B7-4592-AFE1-CC821FE296B9}">
      <dgm:prSet/>
      <dgm:spPr/>
      <dgm:t>
        <a:bodyPr/>
        <a:lstStyle/>
        <a:p>
          <a:endParaRPr lang="en-US"/>
        </a:p>
      </dgm:t>
    </dgm:pt>
    <dgm:pt modelId="{9966D3AD-6790-49E5-A1F1-A0BCDE94E7F7}" type="sibTrans" cxnId="{DB62C023-96B7-4592-AFE1-CC821FE296B9}">
      <dgm:prSet/>
      <dgm:spPr/>
      <dgm:t>
        <a:bodyPr/>
        <a:lstStyle/>
        <a:p>
          <a:endParaRPr lang="en-US"/>
        </a:p>
      </dgm:t>
    </dgm:pt>
    <dgm:pt modelId="{E2D39801-81DE-4ABE-9CCC-2B29F8D9ADE7}">
      <dgm:prSet/>
      <dgm:spPr/>
      <dgm:t>
        <a:bodyPr/>
        <a:lstStyle/>
        <a:p>
          <a:r>
            <a:rPr lang="en-US"/>
            <a:t>Review materials provided in advance of meetings</a:t>
          </a:r>
        </a:p>
      </dgm:t>
    </dgm:pt>
    <dgm:pt modelId="{FED8E326-9128-4F49-9F63-B1782E0F0F27}" type="parTrans" cxnId="{24E7B10D-69DA-45A9-8340-07C8429FD119}">
      <dgm:prSet/>
      <dgm:spPr/>
      <dgm:t>
        <a:bodyPr/>
        <a:lstStyle/>
        <a:p>
          <a:endParaRPr lang="en-US"/>
        </a:p>
      </dgm:t>
    </dgm:pt>
    <dgm:pt modelId="{E60E1EFD-A8E7-4408-80B4-8ACCCCB57810}" type="sibTrans" cxnId="{24E7B10D-69DA-45A9-8340-07C8429FD119}">
      <dgm:prSet/>
      <dgm:spPr/>
      <dgm:t>
        <a:bodyPr/>
        <a:lstStyle/>
        <a:p>
          <a:endParaRPr lang="en-US"/>
        </a:p>
      </dgm:t>
    </dgm:pt>
    <dgm:pt modelId="{4381BDC7-14BA-4623-AA6D-068EFF485554}" type="pres">
      <dgm:prSet presAssocID="{7CF92386-4A18-4AF7-ACA9-3D936C3451D9}" presName="Name0" presStyleCnt="0">
        <dgm:presLayoutVars>
          <dgm:dir/>
          <dgm:animLvl val="lvl"/>
          <dgm:resizeHandles val="exact"/>
        </dgm:presLayoutVars>
      </dgm:prSet>
      <dgm:spPr/>
    </dgm:pt>
    <dgm:pt modelId="{7AD1FAC1-9408-4783-99FF-8C3079A5995A}" type="pres">
      <dgm:prSet presAssocID="{E7B9A5FF-2667-41E9-8CFC-C2AFECD76F16}" presName="linNode" presStyleCnt="0"/>
      <dgm:spPr/>
    </dgm:pt>
    <dgm:pt modelId="{73244DDB-1C46-4077-B561-D73F55F54D99}" type="pres">
      <dgm:prSet presAssocID="{E7B9A5FF-2667-41E9-8CFC-C2AFECD76F16}" presName="parentText" presStyleLbl="alignNode1" presStyleIdx="0" presStyleCnt="3">
        <dgm:presLayoutVars>
          <dgm:chMax val="1"/>
          <dgm:bulletEnabled/>
        </dgm:presLayoutVars>
      </dgm:prSet>
      <dgm:spPr/>
    </dgm:pt>
    <dgm:pt modelId="{68C3F44B-6139-44B1-8131-05E5847C6EF9}" type="pres">
      <dgm:prSet presAssocID="{E7B9A5FF-2667-41E9-8CFC-C2AFECD76F16}" presName="descendantText" presStyleLbl="alignAccFollowNode1" presStyleIdx="0" presStyleCnt="3">
        <dgm:presLayoutVars>
          <dgm:bulletEnabled/>
        </dgm:presLayoutVars>
      </dgm:prSet>
      <dgm:spPr/>
    </dgm:pt>
    <dgm:pt modelId="{CD320F6A-EAB3-4152-85D9-9E7959366F13}" type="pres">
      <dgm:prSet presAssocID="{8BFB43BD-34EC-4677-A8FB-3B0B2399441F}" presName="sp" presStyleCnt="0"/>
      <dgm:spPr/>
    </dgm:pt>
    <dgm:pt modelId="{45513D8A-D60C-4F2A-8550-9AF16129AFBD}" type="pres">
      <dgm:prSet presAssocID="{F1E45CE8-9F6A-4FAD-AEDD-4F6BFC530F75}" presName="linNode" presStyleCnt="0"/>
      <dgm:spPr/>
    </dgm:pt>
    <dgm:pt modelId="{68427B1C-484C-400F-AC2C-E7EE44AF203D}" type="pres">
      <dgm:prSet presAssocID="{F1E45CE8-9F6A-4FAD-AEDD-4F6BFC530F75}" presName="parentText" presStyleLbl="alignNode1" presStyleIdx="1" presStyleCnt="3">
        <dgm:presLayoutVars>
          <dgm:chMax val="1"/>
          <dgm:bulletEnabled/>
        </dgm:presLayoutVars>
      </dgm:prSet>
      <dgm:spPr/>
    </dgm:pt>
    <dgm:pt modelId="{F5A46E5E-6A29-401F-BC1A-75C9C6E610D9}" type="pres">
      <dgm:prSet presAssocID="{F1E45CE8-9F6A-4FAD-AEDD-4F6BFC530F75}" presName="descendantText" presStyleLbl="alignAccFollowNode1" presStyleIdx="1" presStyleCnt="3">
        <dgm:presLayoutVars>
          <dgm:bulletEnabled/>
        </dgm:presLayoutVars>
      </dgm:prSet>
      <dgm:spPr/>
    </dgm:pt>
    <dgm:pt modelId="{C4797964-06A4-4205-B5AF-034198F0482C}" type="pres">
      <dgm:prSet presAssocID="{7B228FA5-6360-4BB8-80B1-67B60B99517D}" presName="sp" presStyleCnt="0"/>
      <dgm:spPr/>
    </dgm:pt>
    <dgm:pt modelId="{B8D50122-CC63-4E1C-A509-ADAC570AC261}" type="pres">
      <dgm:prSet presAssocID="{6049FE7A-F093-4939-8DFD-132183725618}" presName="linNode" presStyleCnt="0"/>
      <dgm:spPr/>
    </dgm:pt>
    <dgm:pt modelId="{C56FB8C1-09E4-46A8-A263-393B1B769671}" type="pres">
      <dgm:prSet presAssocID="{6049FE7A-F093-4939-8DFD-132183725618}" presName="parentText" presStyleLbl="alignNode1" presStyleIdx="2" presStyleCnt="3">
        <dgm:presLayoutVars>
          <dgm:chMax val="1"/>
          <dgm:bulletEnabled/>
        </dgm:presLayoutVars>
      </dgm:prSet>
      <dgm:spPr/>
    </dgm:pt>
    <dgm:pt modelId="{BCDCC827-A135-446D-A59D-40087664B5E2}" type="pres">
      <dgm:prSet presAssocID="{6049FE7A-F093-4939-8DFD-132183725618}" presName="descendantText" presStyleLbl="alignAccFollowNode1" presStyleIdx="2" presStyleCnt="3">
        <dgm:presLayoutVars>
          <dgm:bulletEnabled/>
        </dgm:presLayoutVars>
      </dgm:prSet>
      <dgm:spPr/>
    </dgm:pt>
  </dgm:ptLst>
  <dgm:cxnLst>
    <dgm:cxn modelId="{C4E34F01-0239-45C8-9421-37A8D98C3B97}" type="presOf" srcId="{E7B9A5FF-2667-41E9-8CFC-C2AFECD76F16}" destId="{73244DDB-1C46-4077-B561-D73F55F54D99}" srcOrd="0" destOrd="0" presId="urn:microsoft.com/office/officeart/2016/7/layout/VerticalSolidActionList"/>
    <dgm:cxn modelId="{C3ED5508-6ED4-45D4-8EC2-754B022EA2BC}" type="presOf" srcId="{6049FE7A-F093-4939-8DFD-132183725618}" destId="{C56FB8C1-09E4-46A8-A263-393B1B769671}" srcOrd="0" destOrd="0" presId="urn:microsoft.com/office/officeart/2016/7/layout/VerticalSolidActionList"/>
    <dgm:cxn modelId="{24E7B10D-69DA-45A9-8340-07C8429FD119}" srcId="{6049FE7A-F093-4939-8DFD-132183725618}" destId="{E2D39801-81DE-4ABE-9CCC-2B29F8D9ADE7}" srcOrd="0" destOrd="0" parTransId="{FED8E326-9128-4F49-9F63-B1782E0F0F27}" sibTransId="{E60E1EFD-A8E7-4408-80B4-8ACCCCB57810}"/>
    <dgm:cxn modelId="{DB62C023-96B7-4592-AFE1-CC821FE296B9}" srcId="{7CF92386-4A18-4AF7-ACA9-3D936C3451D9}" destId="{6049FE7A-F093-4939-8DFD-132183725618}" srcOrd="2" destOrd="0" parTransId="{9E4D3779-D1B0-4B22-B23F-B5B9A86EE6D3}" sibTransId="{9966D3AD-6790-49E5-A1F1-A0BCDE94E7F7}"/>
    <dgm:cxn modelId="{31A18224-9F24-41E5-9E30-985E1D88A5D0}" type="presOf" srcId="{B89C75E9-D757-41B5-98ED-74A23B87C390}" destId="{F5A46E5E-6A29-401F-BC1A-75C9C6E610D9}" srcOrd="0" destOrd="0" presId="urn:microsoft.com/office/officeart/2016/7/layout/VerticalSolidActionList"/>
    <dgm:cxn modelId="{B2D46568-3195-4155-AE19-36FC82938842}" type="presOf" srcId="{8F2FEB1A-34B5-458D-8239-EF679BA90ABA}" destId="{68C3F44B-6139-44B1-8131-05E5847C6EF9}" srcOrd="0" destOrd="0" presId="urn:microsoft.com/office/officeart/2016/7/layout/VerticalSolidActionList"/>
    <dgm:cxn modelId="{B37B0C6D-4502-4B8E-8B2D-10356C4D9F78}" srcId="{7CF92386-4A18-4AF7-ACA9-3D936C3451D9}" destId="{F1E45CE8-9F6A-4FAD-AEDD-4F6BFC530F75}" srcOrd="1" destOrd="0" parTransId="{71930A0F-5744-4076-99C2-15C96C031EF0}" sibTransId="{7B228FA5-6360-4BB8-80B1-67B60B99517D}"/>
    <dgm:cxn modelId="{16C8907F-61C2-493D-8740-3A447FD5CADA}" srcId="{F1E45CE8-9F6A-4FAD-AEDD-4F6BFC530F75}" destId="{B89C75E9-D757-41B5-98ED-74A23B87C390}" srcOrd="0" destOrd="0" parTransId="{FF5D484F-ABB5-4AAA-965D-F5DB03E31603}" sibTransId="{2F2D39AB-82F2-44CA-8841-867D32A9000A}"/>
    <dgm:cxn modelId="{745B5199-5151-484B-917B-3274EACFCE73}" type="presOf" srcId="{F1E45CE8-9F6A-4FAD-AEDD-4F6BFC530F75}" destId="{68427B1C-484C-400F-AC2C-E7EE44AF203D}" srcOrd="0" destOrd="0" presId="urn:microsoft.com/office/officeart/2016/7/layout/VerticalSolidActionList"/>
    <dgm:cxn modelId="{4D18F7A4-37BF-46DA-9023-ECC4C2EA24F7}" srcId="{7CF92386-4A18-4AF7-ACA9-3D936C3451D9}" destId="{E7B9A5FF-2667-41E9-8CFC-C2AFECD76F16}" srcOrd="0" destOrd="0" parTransId="{FE564343-E0FA-4CD2-9FF6-F063A159AE73}" sibTransId="{8BFB43BD-34EC-4677-A8FB-3B0B2399441F}"/>
    <dgm:cxn modelId="{AB3EAFC6-D866-486B-9988-033F4A51D896}" srcId="{E7B9A5FF-2667-41E9-8CFC-C2AFECD76F16}" destId="{8F2FEB1A-34B5-458D-8239-EF679BA90ABA}" srcOrd="0" destOrd="0" parTransId="{3D338BA4-0C21-4F2E-92E4-C433A14A3330}" sibTransId="{8901950A-DB2D-46C5-8429-AA21C968E64D}"/>
    <dgm:cxn modelId="{78CB4DE6-F8E7-4AF0-8237-45E839E331E2}" type="presOf" srcId="{7CF92386-4A18-4AF7-ACA9-3D936C3451D9}" destId="{4381BDC7-14BA-4623-AA6D-068EFF485554}" srcOrd="0" destOrd="0" presId="urn:microsoft.com/office/officeart/2016/7/layout/VerticalSolidActionList"/>
    <dgm:cxn modelId="{12A583FE-B393-4512-80A7-DA58A3031A19}" type="presOf" srcId="{E2D39801-81DE-4ABE-9CCC-2B29F8D9ADE7}" destId="{BCDCC827-A135-446D-A59D-40087664B5E2}" srcOrd="0" destOrd="0" presId="urn:microsoft.com/office/officeart/2016/7/layout/VerticalSolidActionList"/>
    <dgm:cxn modelId="{AF34B406-2934-4468-9E90-DE2CB3AF3944}" type="presParOf" srcId="{4381BDC7-14BA-4623-AA6D-068EFF485554}" destId="{7AD1FAC1-9408-4783-99FF-8C3079A5995A}" srcOrd="0" destOrd="0" presId="urn:microsoft.com/office/officeart/2016/7/layout/VerticalSolidActionList"/>
    <dgm:cxn modelId="{C74370CF-ABC5-4C0C-8116-6D9C9C518E2C}" type="presParOf" srcId="{7AD1FAC1-9408-4783-99FF-8C3079A5995A}" destId="{73244DDB-1C46-4077-B561-D73F55F54D99}" srcOrd="0" destOrd="0" presId="urn:microsoft.com/office/officeart/2016/7/layout/VerticalSolidActionList"/>
    <dgm:cxn modelId="{82401351-E03A-470F-90B2-F592E1EB1A7F}" type="presParOf" srcId="{7AD1FAC1-9408-4783-99FF-8C3079A5995A}" destId="{68C3F44B-6139-44B1-8131-05E5847C6EF9}" srcOrd="1" destOrd="0" presId="urn:microsoft.com/office/officeart/2016/7/layout/VerticalSolidActionList"/>
    <dgm:cxn modelId="{CD463C81-7B6D-4179-8184-E4B9C4402242}" type="presParOf" srcId="{4381BDC7-14BA-4623-AA6D-068EFF485554}" destId="{CD320F6A-EAB3-4152-85D9-9E7959366F13}" srcOrd="1" destOrd="0" presId="urn:microsoft.com/office/officeart/2016/7/layout/VerticalSolidActionList"/>
    <dgm:cxn modelId="{FF797681-0AFF-48BB-A455-46C91EEB8B39}" type="presParOf" srcId="{4381BDC7-14BA-4623-AA6D-068EFF485554}" destId="{45513D8A-D60C-4F2A-8550-9AF16129AFBD}" srcOrd="2" destOrd="0" presId="urn:microsoft.com/office/officeart/2016/7/layout/VerticalSolidActionList"/>
    <dgm:cxn modelId="{962A32E2-F1EF-405F-8869-33CB1435BEDA}" type="presParOf" srcId="{45513D8A-D60C-4F2A-8550-9AF16129AFBD}" destId="{68427B1C-484C-400F-AC2C-E7EE44AF203D}" srcOrd="0" destOrd="0" presId="urn:microsoft.com/office/officeart/2016/7/layout/VerticalSolidActionList"/>
    <dgm:cxn modelId="{D8BEC192-B98C-407E-90AA-FF808A5B93C1}" type="presParOf" srcId="{45513D8A-D60C-4F2A-8550-9AF16129AFBD}" destId="{F5A46E5E-6A29-401F-BC1A-75C9C6E610D9}" srcOrd="1" destOrd="0" presId="urn:microsoft.com/office/officeart/2016/7/layout/VerticalSolidActionList"/>
    <dgm:cxn modelId="{CAD84AD1-A00C-469D-8A02-42DBFD000C17}" type="presParOf" srcId="{4381BDC7-14BA-4623-AA6D-068EFF485554}" destId="{C4797964-06A4-4205-B5AF-034198F0482C}" srcOrd="3" destOrd="0" presId="urn:microsoft.com/office/officeart/2016/7/layout/VerticalSolidActionList"/>
    <dgm:cxn modelId="{584E55D3-2040-4B6E-8A78-635AE76B8730}" type="presParOf" srcId="{4381BDC7-14BA-4623-AA6D-068EFF485554}" destId="{B8D50122-CC63-4E1C-A509-ADAC570AC261}" srcOrd="4" destOrd="0" presId="urn:microsoft.com/office/officeart/2016/7/layout/VerticalSolidActionList"/>
    <dgm:cxn modelId="{DE681D42-FD1C-4E2A-8D29-D1BAF4E0AB3A}" type="presParOf" srcId="{B8D50122-CC63-4E1C-A509-ADAC570AC261}" destId="{C56FB8C1-09E4-46A8-A263-393B1B769671}" srcOrd="0" destOrd="0" presId="urn:microsoft.com/office/officeart/2016/7/layout/VerticalSolidActionList"/>
    <dgm:cxn modelId="{8D652E95-BF7A-4BE2-B030-D68EB5BB5B31}" type="presParOf" srcId="{B8D50122-CC63-4E1C-A509-ADAC570AC261}" destId="{BCDCC827-A135-446D-A59D-40087664B5E2}" srcOrd="1" destOrd="0" presId="urn:microsoft.com/office/officeart/2016/7/layout/VerticalSolidAc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C3F44B-6139-44B1-8131-05E5847C6EF9}">
      <dsp:nvSpPr>
        <dsp:cNvPr id="0" name=""/>
        <dsp:cNvSpPr/>
      </dsp:nvSpPr>
      <dsp:spPr>
        <a:xfrm>
          <a:off x="1290388" y="1396"/>
          <a:ext cx="5161554" cy="1431120"/>
        </a:xfrm>
        <a:prstGeom prst="rect">
          <a:avLst/>
        </a:prstGeom>
        <a:solidFill>
          <a:schemeClr val="accent5">
            <a:tint val="40000"/>
            <a:alpha val="90000"/>
            <a:hueOff val="0"/>
            <a:satOff val="0"/>
            <a:lumOff val="0"/>
            <a:alphaOff val="0"/>
          </a:schemeClr>
        </a:solidFill>
        <a:ln w="1905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0148" tIns="363504" rIns="100148" bIns="363504" numCol="1" spcCol="1270" anchor="ctr" anchorCtr="0">
          <a:noAutofit/>
        </a:bodyPr>
        <a:lstStyle/>
        <a:p>
          <a:pPr marL="0" lvl="0" indent="0" algn="l" defTabSz="1066800">
            <a:lnSpc>
              <a:spcPct val="90000"/>
            </a:lnSpc>
            <a:spcBef>
              <a:spcPct val="0"/>
            </a:spcBef>
            <a:spcAft>
              <a:spcPct val="35000"/>
            </a:spcAft>
            <a:buNone/>
          </a:pPr>
          <a:r>
            <a:rPr lang="en-US" sz="2400" kern="1200"/>
            <a:t>Attend meetings and communicate to the chair when unable to do so</a:t>
          </a:r>
        </a:p>
      </dsp:txBody>
      <dsp:txXfrm>
        <a:off x="1290388" y="1396"/>
        <a:ext cx="5161554" cy="1431120"/>
      </dsp:txXfrm>
    </dsp:sp>
    <dsp:sp modelId="{73244DDB-1C46-4077-B561-D73F55F54D99}">
      <dsp:nvSpPr>
        <dsp:cNvPr id="0" name=""/>
        <dsp:cNvSpPr/>
      </dsp:nvSpPr>
      <dsp:spPr>
        <a:xfrm>
          <a:off x="0" y="1396"/>
          <a:ext cx="1290388" cy="1431120"/>
        </a:xfrm>
        <a:prstGeom prst="rect">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283" tIns="141363" rIns="68283" bIns="141363" numCol="1" spcCol="1270" anchor="ctr" anchorCtr="0">
          <a:noAutofit/>
        </a:bodyPr>
        <a:lstStyle/>
        <a:p>
          <a:pPr marL="0" lvl="0" indent="0" algn="ctr" defTabSz="1244600">
            <a:lnSpc>
              <a:spcPct val="90000"/>
            </a:lnSpc>
            <a:spcBef>
              <a:spcPct val="0"/>
            </a:spcBef>
            <a:spcAft>
              <a:spcPct val="35000"/>
            </a:spcAft>
            <a:buNone/>
          </a:pPr>
          <a:r>
            <a:rPr lang="en-US" sz="2800" kern="1200"/>
            <a:t>Attend</a:t>
          </a:r>
        </a:p>
      </dsp:txBody>
      <dsp:txXfrm>
        <a:off x="0" y="1396"/>
        <a:ext cx="1290388" cy="1431120"/>
      </dsp:txXfrm>
    </dsp:sp>
    <dsp:sp modelId="{F5A46E5E-6A29-401F-BC1A-75C9C6E610D9}">
      <dsp:nvSpPr>
        <dsp:cNvPr id="0" name=""/>
        <dsp:cNvSpPr/>
      </dsp:nvSpPr>
      <dsp:spPr>
        <a:xfrm>
          <a:off x="1290388" y="1518383"/>
          <a:ext cx="5161554" cy="1431120"/>
        </a:xfrm>
        <a:prstGeom prst="rect">
          <a:avLst/>
        </a:prstGeom>
        <a:solidFill>
          <a:schemeClr val="accent5">
            <a:tint val="40000"/>
            <a:alpha val="90000"/>
            <a:hueOff val="5456479"/>
            <a:satOff val="-25919"/>
            <a:lumOff val="-1423"/>
            <a:alphaOff val="0"/>
          </a:schemeClr>
        </a:solidFill>
        <a:ln w="19050" cap="flat" cmpd="sng" algn="ctr">
          <a:solidFill>
            <a:schemeClr val="accent5">
              <a:tint val="40000"/>
              <a:alpha val="90000"/>
              <a:hueOff val="5456479"/>
              <a:satOff val="-25919"/>
              <a:lumOff val="-142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0148" tIns="363504" rIns="100148" bIns="363504" numCol="1" spcCol="1270" anchor="ctr" anchorCtr="0">
          <a:noAutofit/>
        </a:bodyPr>
        <a:lstStyle/>
        <a:p>
          <a:pPr marL="0" lvl="0" indent="0" algn="l" defTabSz="1066800">
            <a:lnSpc>
              <a:spcPct val="90000"/>
            </a:lnSpc>
            <a:spcBef>
              <a:spcPct val="0"/>
            </a:spcBef>
            <a:spcAft>
              <a:spcPct val="35000"/>
            </a:spcAft>
            <a:buNone/>
          </a:pPr>
          <a:r>
            <a:rPr lang="en-US" sz="2400" kern="1200"/>
            <a:t>Provide recommendations in advance of meetings</a:t>
          </a:r>
        </a:p>
      </dsp:txBody>
      <dsp:txXfrm>
        <a:off x="1290388" y="1518383"/>
        <a:ext cx="5161554" cy="1431120"/>
      </dsp:txXfrm>
    </dsp:sp>
    <dsp:sp modelId="{68427B1C-484C-400F-AC2C-E7EE44AF203D}">
      <dsp:nvSpPr>
        <dsp:cNvPr id="0" name=""/>
        <dsp:cNvSpPr/>
      </dsp:nvSpPr>
      <dsp:spPr>
        <a:xfrm>
          <a:off x="0" y="1518383"/>
          <a:ext cx="1290388" cy="1431120"/>
        </a:xfrm>
        <a:prstGeom prst="rect">
          <a:avLst/>
        </a:prstGeom>
        <a:solidFill>
          <a:schemeClr val="accent5">
            <a:hueOff val="5437504"/>
            <a:satOff val="-31742"/>
            <a:lumOff val="-2549"/>
            <a:alphaOff val="0"/>
          </a:schemeClr>
        </a:solidFill>
        <a:ln w="19050" cap="flat" cmpd="sng" algn="ctr">
          <a:solidFill>
            <a:schemeClr val="accent5">
              <a:hueOff val="5437504"/>
              <a:satOff val="-31742"/>
              <a:lumOff val="-254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283" tIns="141363" rIns="68283" bIns="141363" numCol="1" spcCol="1270" anchor="ctr" anchorCtr="0">
          <a:noAutofit/>
        </a:bodyPr>
        <a:lstStyle/>
        <a:p>
          <a:pPr marL="0" lvl="0" indent="0" algn="ctr" defTabSz="1244600">
            <a:lnSpc>
              <a:spcPct val="90000"/>
            </a:lnSpc>
            <a:spcBef>
              <a:spcPct val="0"/>
            </a:spcBef>
            <a:spcAft>
              <a:spcPct val="35000"/>
            </a:spcAft>
            <a:buNone/>
          </a:pPr>
          <a:r>
            <a:rPr lang="en-US" sz="2800" kern="1200"/>
            <a:t>Provide</a:t>
          </a:r>
        </a:p>
      </dsp:txBody>
      <dsp:txXfrm>
        <a:off x="0" y="1518383"/>
        <a:ext cx="1290388" cy="1431120"/>
      </dsp:txXfrm>
    </dsp:sp>
    <dsp:sp modelId="{BCDCC827-A135-446D-A59D-40087664B5E2}">
      <dsp:nvSpPr>
        <dsp:cNvPr id="0" name=""/>
        <dsp:cNvSpPr/>
      </dsp:nvSpPr>
      <dsp:spPr>
        <a:xfrm>
          <a:off x="1290388" y="3035370"/>
          <a:ext cx="5161554" cy="1431120"/>
        </a:xfrm>
        <a:prstGeom prst="rect">
          <a:avLst/>
        </a:prstGeom>
        <a:solidFill>
          <a:schemeClr val="accent5">
            <a:tint val="40000"/>
            <a:alpha val="90000"/>
            <a:hueOff val="10912959"/>
            <a:satOff val="-51839"/>
            <a:lumOff val="-2845"/>
            <a:alphaOff val="0"/>
          </a:schemeClr>
        </a:solidFill>
        <a:ln w="19050" cap="flat" cmpd="sng" algn="ctr">
          <a:solidFill>
            <a:schemeClr val="accent5">
              <a:tint val="40000"/>
              <a:alpha val="90000"/>
              <a:hueOff val="10912959"/>
              <a:satOff val="-51839"/>
              <a:lumOff val="-284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0148" tIns="363504" rIns="100148" bIns="363504" numCol="1" spcCol="1270" anchor="ctr" anchorCtr="0">
          <a:noAutofit/>
        </a:bodyPr>
        <a:lstStyle/>
        <a:p>
          <a:pPr marL="0" lvl="0" indent="0" algn="l" defTabSz="1066800">
            <a:lnSpc>
              <a:spcPct val="90000"/>
            </a:lnSpc>
            <a:spcBef>
              <a:spcPct val="0"/>
            </a:spcBef>
            <a:spcAft>
              <a:spcPct val="35000"/>
            </a:spcAft>
            <a:buNone/>
          </a:pPr>
          <a:r>
            <a:rPr lang="en-US" sz="2400" kern="1200"/>
            <a:t>Review materials provided in advance of meetings</a:t>
          </a:r>
        </a:p>
      </dsp:txBody>
      <dsp:txXfrm>
        <a:off x="1290388" y="3035370"/>
        <a:ext cx="5161554" cy="1431120"/>
      </dsp:txXfrm>
    </dsp:sp>
    <dsp:sp modelId="{C56FB8C1-09E4-46A8-A263-393B1B769671}">
      <dsp:nvSpPr>
        <dsp:cNvPr id="0" name=""/>
        <dsp:cNvSpPr/>
      </dsp:nvSpPr>
      <dsp:spPr>
        <a:xfrm>
          <a:off x="0" y="3035370"/>
          <a:ext cx="1290388" cy="1431120"/>
        </a:xfrm>
        <a:prstGeom prst="rect">
          <a:avLst/>
        </a:prstGeom>
        <a:solidFill>
          <a:schemeClr val="accent5">
            <a:hueOff val="10875008"/>
            <a:satOff val="-63485"/>
            <a:lumOff val="-5097"/>
            <a:alphaOff val="0"/>
          </a:schemeClr>
        </a:solidFill>
        <a:ln w="19050" cap="flat" cmpd="sng" algn="ctr">
          <a:solidFill>
            <a:schemeClr val="accent5">
              <a:hueOff val="10875008"/>
              <a:satOff val="-63485"/>
              <a:lumOff val="-5097"/>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283" tIns="141363" rIns="68283" bIns="141363" numCol="1" spcCol="1270" anchor="ctr" anchorCtr="0">
          <a:noAutofit/>
        </a:bodyPr>
        <a:lstStyle/>
        <a:p>
          <a:pPr marL="0" lvl="0" indent="0" algn="ctr" defTabSz="1244600">
            <a:lnSpc>
              <a:spcPct val="90000"/>
            </a:lnSpc>
            <a:spcBef>
              <a:spcPct val="0"/>
            </a:spcBef>
            <a:spcAft>
              <a:spcPct val="35000"/>
            </a:spcAft>
            <a:buNone/>
          </a:pPr>
          <a:r>
            <a:rPr lang="en-US" sz="2800" kern="1200"/>
            <a:t>Review</a:t>
          </a:r>
        </a:p>
      </dsp:txBody>
      <dsp:txXfrm>
        <a:off x="0" y="3035370"/>
        <a:ext cx="1290388" cy="1431120"/>
      </dsp:txXfrm>
    </dsp:sp>
  </dsp:spTree>
</dsp:drawing>
</file>

<file path=ppt/diagrams/layout1.xml><?xml version="1.0" encoding="utf-8"?>
<dgm:layoutDef xmlns:dgm="http://schemas.openxmlformats.org/drawingml/2006/diagram" xmlns:a="http://schemas.openxmlformats.org/drawingml/2006/main" uniqueId="urn:microsoft.com/office/officeart/2016/7/layout/VerticalSolidActionList">
  <dgm:title val="Vertical Solid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alignNode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AccFollow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6B40E1-BF4A-4FA9-9516-F56C80F25443}" type="datetimeFigureOut">
              <a:rPr lang="en-US" smtClean="0"/>
              <a:t>4/22/2022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7F6BF7-4157-4622-9B63-D553C3918776}" type="slidenum">
              <a:rPr lang="en-US" smtClean="0"/>
              <a:t>‹#›</a:t>
            </a:fld>
            <a:endParaRPr lang="en-US"/>
          </a:p>
        </p:txBody>
      </p:sp>
    </p:spTree>
    <p:extLst>
      <p:ext uri="{BB962C8B-B14F-4D97-AF65-F5344CB8AC3E}">
        <p14:creationId xmlns:p14="http://schemas.microsoft.com/office/powerpoint/2010/main" val="3478577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7F6BF7-4157-4622-9B63-D553C3918776}" type="slidenum">
              <a:rPr lang="en-US" smtClean="0"/>
              <a:t>17</a:t>
            </a:fld>
            <a:endParaRPr lang="en-US"/>
          </a:p>
        </p:txBody>
      </p:sp>
    </p:spTree>
    <p:extLst>
      <p:ext uri="{BB962C8B-B14F-4D97-AF65-F5344CB8AC3E}">
        <p14:creationId xmlns:p14="http://schemas.microsoft.com/office/powerpoint/2010/main" val="3502013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7F6BF7-4157-4622-9B63-D553C3918776}" type="slidenum">
              <a:rPr lang="en-US" smtClean="0"/>
              <a:t>27</a:t>
            </a:fld>
            <a:endParaRPr lang="en-US"/>
          </a:p>
        </p:txBody>
      </p:sp>
    </p:spTree>
    <p:extLst>
      <p:ext uri="{BB962C8B-B14F-4D97-AF65-F5344CB8AC3E}">
        <p14:creationId xmlns:p14="http://schemas.microsoft.com/office/powerpoint/2010/main" val="3287878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solidFill>
              </a:defRPr>
            </a:lvl1pPr>
          </a:lstStyle>
          <a:p>
            <a:fld id="{A079DA09-8658-4E69-99D5-F6BF64D378B0}" type="datetimeFigureOut">
              <a:rPr lang="en-US" smtClean="0"/>
              <a:t>4/22/2022</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06F0428C-1767-4E09-A9B4-F9DC1C017020}"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8908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79DA09-8658-4E69-99D5-F6BF64D378B0}" type="datetimeFigureOut">
              <a:rPr lang="en-US" smtClean="0"/>
              <a:t>4/22/2022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F0428C-1767-4E09-A9B4-F9DC1C017020}" type="slidenum">
              <a:rPr lang="en-US" smtClean="0"/>
              <a:t>‹#›</a:t>
            </a:fld>
            <a:endParaRPr lang="en-US"/>
          </a:p>
        </p:txBody>
      </p:sp>
    </p:spTree>
    <p:extLst>
      <p:ext uri="{BB962C8B-B14F-4D97-AF65-F5344CB8AC3E}">
        <p14:creationId xmlns:p14="http://schemas.microsoft.com/office/powerpoint/2010/main" val="533734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79DA09-8658-4E69-99D5-F6BF64D378B0}" type="datetimeFigureOut">
              <a:rPr lang="en-US" smtClean="0"/>
              <a:t>4/22/2022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F0428C-1767-4E09-A9B4-F9DC1C017020}" type="slidenum">
              <a:rPr lang="en-US" smtClean="0"/>
              <a:t>‹#›</a:t>
            </a:fld>
            <a:endParaRPr lang="en-US"/>
          </a:p>
        </p:txBody>
      </p:sp>
    </p:spTree>
    <p:extLst>
      <p:ext uri="{BB962C8B-B14F-4D97-AF65-F5344CB8AC3E}">
        <p14:creationId xmlns:p14="http://schemas.microsoft.com/office/powerpoint/2010/main" val="1072266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79DA09-8658-4E69-99D5-F6BF64D378B0}" type="datetimeFigureOut">
              <a:rPr lang="en-US" smtClean="0"/>
              <a:t>4/22/2022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F0428C-1767-4E09-A9B4-F9DC1C017020}" type="slidenum">
              <a:rPr lang="en-US" smtClean="0"/>
              <a:t>‹#›</a:t>
            </a:fld>
            <a:endParaRPr lang="en-US"/>
          </a:p>
        </p:txBody>
      </p:sp>
    </p:spTree>
    <p:extLst>
      <p:ext uri="{BB962C8B-B14F-4D97-AF65-F5344CB8AC3E}">
        <p14:creationId xmlns:p14="http://schemas.microsoft.com/office/powerpoint/2010/main" val="2447918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79DA09-8658-4E69-99D5-F6BF64D378B0}" type="datetimeFigureOut">
              <a:rPr lang="en-US" smtClean="0"/>
              <a:t>4/22/2022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F0428C-1767-4E09-A9B4-F9DC1C017020}"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8679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079DA09-8658-4E69-99D5-F6BF64D378B0}" type="datetimeFigureOut">
              <a:rPr lang="en-US" smtClean="0"/>
              <a:t>4/22/2022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F0428C-1767-4E09-A9B4-F9DC1C017020}" type="slidenum">
              <a:rPr lang="en-US" smtClean="0"/>
              <a:t>‹#›</a:t>
            </a:fld>
            <a:endParaRPr lang="en-US"/>
          </a:p>
        </p:txBody>
      </p:sp>
    </p:spTree>
    <p:extLst>
      <p:ext uri="{BB962C8B-B14F-4D97-AF65-F5344CB8AC3E}">
        <p14:creationId xmlns:p14="http://schemas.microsoft.com/office/powerpoint/2010/main" val="3251386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079DA09-8658-4E69-99D5-F6BF64D378B0}" type="datetimeFigureOut">
              <a:rPr lang="en-US" smtClean="0"/>
              <a:t>4/22/2022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F0428C-1767-4E09-A9B4-F9DC1C017020}" type="slidenum">
              <a:rPr lang="en-US" smtClean="0"/>
              <a:t>‹#›</a:t>
            </a:fld>
            <a:endParaRPr lang="en-US"/>
          </a:p>
        </p:txBody>
      </p:sp>
    </p:spTree>
    <p:extLst>
      <p:ext uri="{BB962C8B-B14F-4D97-AF65-F5344CB8AC3E}">
        <p14:creationId xmlns:p14="http://schemas.microsoft.com/office/powerpoint/2010/main" val="3424908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079DA09-8658-4E69-99D5-F6BF64D378B0}" type="datetimeFigureOut">
              <a:rPr lang="en-US" smtClean="0"/>
              <a:t>4/22/2022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F0428C-1767-4E09-A9B4-F9DC1C017020}" type="slidenum">
              <a:rPr lang="en-US" smtClean="0"/>
              <a:t>‹#›</a:t>
            </a:fld>
            <a:endParaRPr lang="en-US"/>
          </a:p>
        </p:txBody>
      </p:sp>
    </p:spTree>
    <p:extLst>
      <p:ext uri="{BB962C8B-B14F-4D97-AF65-F5344CB8AC3E}">
        <p14:creationId xmlns:p14="http://schemas.microsoft.com/office/powerpoint/2010/main" val="1741717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79DA09-8658-4E69-99D5-F6BF64D378B0}" type="datetimeFigureOut">
              <a:rPr lang="en-US" smtClean="0"/>
              <a:t>4/22/2022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F0428C-1767-4E09-A9B4-F9DC1C017020}" type="slidenum">
              <a:rPr lang="en-US" smtClean="0"/>
              <a:t>‹#›</a:t>
            </a:fld>
            <a:endParaRPr lang="en-US"/>
          </a:p>
        </p:txBody>
      </p:sp>
    </p:spTree>
    <p:extLst>
      <p:ext uri="{BB962C8B-B14F-4D97-AF65-F5344CB8AC3E}">
        <p14:creationId xmlns:p14="http://schemas.microsoft.com/office/powerpoint/2010/main" val="3691229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79DA09-8658-4E69-99D5-F6BF64D378B0}" type="datetimeFigureOut">
              <a:rPr lang="en-US" smtClean="0"/>
              <a:t>4/22/2022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F0428C-1767-4E09-A9B4-F9DC1C017020}" type="slidenum">
              <a:rPr lang="en-US" smtClean="0"/>
              <a:t>‹#›</a:t>
            </a:fld>
            <a:endParaRPr lang="en-US"/>
          </a:p>
        </p:txBody>
      </p:sp>
    </p:spTree>
    <p:extLst>
      <p:ext uri="{BB962C8B-B14F-4D97-AF65-F5344CB8AC3E}">
        <p14:creationId xmlns:p14="http://schemas.microsoft.com/office/powerpoint/2010/main" val="425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79DA09-8658-4E69-99D5-F6BF64D378B0}" type="datetimeFigureOut">
              <a:rPr lang="en-US" smtClean="0"/>
              <a:t>4/22/2022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F0428C-1767-4E09-A9B4-F9DC1C017020}" type="slidenum">
              <a:rPr lang="en-US" smtClean="0"/>
              <a:t>‹#›</a:t>
            </a:fld>
            <a:endParaRPr lang="en-US"/>
          </a:p>
        </p:txBody>
      </p:sp>
    </p:spTree>
    <p:extLst>
      <p:ext uri="{BB962C8B-B14F-4D97-AF65-F5344CB8AC3E}">
        <p14:creationId xmlns:p14="http://schemas.microsoft.com/office/powerpoint/2010/main" val="1147912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A079DA09-8658-4E69-99D5-F6BF64D378B0}" type="datetimeFigureOut">
              <a:rPr lang="en-US" smtClean="0"/>
              <a:t>4/22/2022</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06F0428C-1767-4E09-A9B4-F9DC1C017020}" type="slidenum">
              <a:rPr lang="en-US" smtClean="0"/>
              <a:t>‹#›</a:t>
            </a:fld>
            <a:endParaRPr lang="en-US"/>
          </a:p>
        </p:txBody>
      </p:sp>
    </p:spTree>
    <p:extLst>
      <p:ext uri="{BB962C8B-B14F-4D97-AF65-F5344CB8AC3E}">
        <p14:creationId xmlns:p14="http://schemas.microsoft.com/office/powerpoint/2010/main" val="26560268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ag.nv.gov/About/Administration/Substance_Use_Response_Working_Group_(SURG)/"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9C02A-8D91-41B3-98DC-550C1748DCCB}"/>
              </a:ext>
            </a:extLst>
          </p:cNvPr>
          <p:cNvSpPr>
            <a:spLocks noGrp="1"/>
          </p:cNvSpPr>
          <p:nvPr>
            <p:ph type="ctrTitle"/>
          </p:nvPr>
        </p:nvSpPr>
        <p:spPr>
          <a:xfrm>
            <a:off x="521422" y="564220"/>
            <a:ext cx="11149156" cy="2926080"/>
          </a:xfrm>
        </p:spPr>
        <p:txBody>
          <a:bodyPr>
            <a:normAutofit fontScale="90000"/>
          </a:bodyPr>
          <a:lstStyle/>
          <a:p>
            <a:br>
              <a:rPr lang="en-US" dirty="0"/>
            </a:br>
            <a:br>
              <a:rPr lang="en-US" dirty="0"/>
            </a:br>
            <a:br>
              <a:rPr lang="en-US" dirty="0"/>
            </a:br>
            <a:br>
              <a:rPr lang="en-US" dirty="0"/>
            </a:br>
            <a:br>
              <a:rPr lang="en-US" dirty="0"/>
            </a:br>
            <a:r>
              <a:rPr lang="en-US" sz="4400" dirty="0"/>
              <a:t>Prevention </a:t>
            </a:r>
            <a:r>
              <a:rPr lang="en-US" sz="4400" dirty="0" err="1"/>
              <a:t>SubCommittee</a:t>
            </a:r>
            <a:r>
              <a:rPr lang="en-US" sz="4400" dirty="0"/>
              <a:t> </a:t>
            </a:r>
          </a:p>
        </p:txBody>
      </p:sp>
      <p:sp>
        <p:nvSpPr>
          <p:cNvPr id="3" name="Subtitle 2">
            <a:extLst>
              <a:ext uri="{FF2B5EF4-FFF2-40B4-BE49-F238E27FC236}">
                <a16:creationId xmlns:a16="http://schemas.microsoft.com/office/drawing/2014/main" id="{B4B28AA7-3682-4572-BB39-75297AD81B45}"/>
              </a:ext>
            </a:extLst>
          </p:cNvPr>
          <p:cNvSpPr>
            <a:spLocks noGrp="1"/>
          </p:cNvSpPr>
          <p:nvPr>
            <p:ph type="subTitle" idx="1"/>
          </p:nvPr>
        </p:nvSpPr>
        <p:spPr>
          <a:xfrm>
            <a:off x="1712070" y="4022034"/>
            <a:ext cx="8767860" cy="1388165"/>
          </a:xfrm>
        </p:spPr>
        <p:txBody>
          <a:bodyPr>
            <a:normAutofit/>
          </a:bodyPr>
          <a:lstStyle/>
          <a:p>
            <a:r>
              <a:rPr lang="en-US" dirty="0"/>
              <a:t>Substance Use Response Group (SURG)</a:t>
            </a:r>
          </a:p>
          <a:p>
            <a:r>
              <a:rPr lang="en-US" dirty="0"/>
              <a:t>April 25, 2022</a:t>
            </a:r>
          </a:p>
          <a:p>
            <a:r>
              <a:rPr lang="en-US" dirty="0"/>
              <a:t>11:00 am </a:t>
            </a:r>
          </a:p>
        </p:txBody>
      </p:sp>
      <p:pic>
        <p:nvPicPr>
          <p:cNvPr id="5" name="Picture 4">
            <a:extLst>
              <a:ext uri="{FF2B5EF4-FFF2-40B4-BE49-F238E27FC236}">
                <a16:creationId xmlns:a16="http://schemas.microsoft.com/office/drawing/2014/main" id="{46BD7E7D-8224-4916-96EE-BFFF0464EE9F}"/>
              </a:ext>
            </a:extLst>
          </p:cNvPr>
          <p:cNvPicPr>
            <a:picLocks noChangeAspect="1"/>
          </p:cNvPicPr>
          <p:nvPr/>
        </p:nvPicPr>
        <p:blipFill>
          <a:blip r:embed="rId2"/>
          <a:stretch>
            <a:fillRect/>
          </a:stretch>
        </p:blipFill>
        <p:spPr>
          <a:xfrm>
            <a:off x="2635625" y="0"/>
            <a:ext cx="6549815" cy="1964944"/>
          </a:xfrm>
          <a:prstGeom prst="rect">
            <a:avLst/>
          </a:prstGeom>
        </p:spPr>
      </p:pic>
    </p:spTree>
    <p:extLst>
      <p:ext uri="{BB962C8B-B14F-4D97-AF65-F5344CB8AC3E}">
        <p14:creationId xmlns:p14="http://schemas.microsoft.com/office/powerpoint/2010/main" val="785460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165D3-69D8-4C85-B459-C45112F8B0F8}"/>
              </a:ext>
            </a:extLst>
          </p:cNvPr>
          <p:cNvSpPr>
            <a:spLocks noGrp="1"/>
          </p:cNvSpPr>
          <p:nvPr>
            <p:ph type="title"/>
          </p:nvPr>
        </p:nvSpPr>
        <p:spPr/>
        <p:txBody>
          <a:bodyPr/>
          <a:lstStyle/>
          <a:p>
            <a:r>
              <a:rPr lang="en-US" dirty="0"/>
              <a:t>Committee Scope </a:t>
            </a:r>
          </a:p>
        </p:txBody>
      </p:sp>
      <p:sp>
        <p:nvSpPr>
          <p:cNvPr id="3" name="Content Placeholder 2">
            <a:extLst>
              <a:ext uri="{FF2B5EF4-FFF2-40B4-BE49-F238E27FC236}">
                <a16:creationId xmlns:a16="http://schemas.microsoft.com/office/drawing/2014/main" id="{17D3DC1A-16DC-44DC-A78B-B5C5E4635E3A}"/>
              </a:ext>
            </a:extLst>
          </p:cNvPr>
          <p:cNvSpPr>
            <a:spLocks noGrp="1"/>
          </p:cNvSpPr>
          <p:nvPr>
            <p:ph idx="1"/>
          </p:nvPr>
        </p:nvSpPr>
        <p:spPr>
          <a:xfrm>
            <a:off x="815851" y="1715990"/>
            <a:ext cx="10560298" cy="4532410"/>
          </a:xfrm>
        </p:spPr>
        <p:txBody>
          <a:bodyPr>
            <a:normAutofit fontScale="92500" lnSpcReduction="20000"/>
          </a:bodyPr>
          <a:lstStyle/>
          <a:p>
            <a:pPr marL="0" marR="0" algn="l">
              <a:spcBef>
                <a:spcPts val="0"/>
              </a:spcBef>
              <a:spcAft>
                <a:spcPts val="800"/>
              </a:spcAft>
            </a:pPr>
            <a:r>
              <a:rPr lang="en-US" sz="2400" b="0" i="0" dirty="0">
                <a:solidFill>
                  <a:srgbClr val="222222"/>
                </a:solidFill>
                <a:effectLst/>
                <a:latin typeface="Times New Roman" panose="02020603050405020304" pitchFamily="18" charset="0"/>
              </a:rPr>
              <a:t>The Prevention Subcommittee shares responsibility with the other two subcommittees to:</a:t>
            </a:r>
          </a:p>
          <a:p>
            <a:pPr marL="0" marR="0" lvl="0" indent="0">
              <a:lnSpc>
                <a:spcPct val="107000"/>
              </a:lnSpc>
              <a:spcBef>
                <a:spcPts val="0"/>
              </a:spcBef>
              <a:spcAft>
                <a:spcPts val="800"/>
              </a:spcAft>
              <a:buNone/>
              <a:tabLst>
                <a:tab pos="228600" algn="l"/>
              </a:tabLst>
            </a:pPr>
            <a:r>
              <a:rPr lang="en-US" sz="2400" dirty="0">
                <a:effectLst/>
                <a:ea typeface="Calibri" panose="020F0502020204030204" pitchFamily="34" charset="0"/>
                <a:cs typeface="Times New Roman" panose="02020603050405020304" pitchFamily="18" charset="0"/>
              </a:rPr>
              <a:t>  (b) </a:t>
            </a:r>
            <a:r>
              <a:rPr lang="en-US" sz="2400" b="1" dirty="0">
                <a:effectLst/>
                <a:ea typeface="Calibri" panose="020F0502020204030204" pitchFamily="34" charset="0"/>
                <a:cs typeface="Times New Roman" panose="02020603050405020304" pitchFamily="18" charset="0"/>
              </a:rPr>
              <a:t>Assess evidence-based strategies for preventing substance use and intervening to stop substance use</a:t>
            </a:r>
            <a:r>
              <a:rPr lang="en-US" sz="2400" dirty="0">
                <a:effectLst/>
                <a:ea typeface="Calibri" panose="020F0502020204030204" pitchFamily="34" charset="0"/>
                <a:cs typeface="Times New Roman" panose="02020603050405020304" pitchFamily="18" charset="0"/>
              </a:rPr>
              <a:t>, including, without limitation, the use or heroin, other synthetic and non-synthetic opioids and stimulants</a:t>
            </a:r>
          </a:p>
          <a:p>
            <a:pPr marL="0" marR="0" lvl="0" indent="0">
              <a:lnSpc>
                <a:spcPct val="107000"/>
              </a:lnSpc>
              <a:spcBef>
                <a:spcPts val="0"/>
              </a:spcBef>
              <a:spcAft>
                <a:spcPts val="800"/>
              </a:spcAft>
              <a:buNone/>
              <a:tabLst>
                <a:tab pos="228600" algn="l"/>
              </a:tabLst>
            </a:pPr>
            <a:r>
              <a:rPr lang="en-US" sz="2400" dirty="0">
                <a:effectLst/>
                <a:ea typeface="Calibri" panose="020F0502020204030204" pitchFamily="34" charset="0"/>
                <a:cs typeface="Times New Roman" panose="02020603050405020304" pitchFamily="18" charset="0"/>
              </a:rPr>
              <a:t>  (c)  </a:t>
            </a:r>
            <a:r>
              <a:rPr lang="en-US" sz="2400" b="1" dirty="0">
                <a:effectLst/>
                <a:ea typeface="Calibri" panose="020F0502020204030204" pitchFamily="34" charset="0"/>
                <a:cs typeface="Times New Roman" panose="02020603050405020304" pitchFamily="18" charset="0"/>
              </a:rPr>
              <a:t>Assess and evaluate existing pathways to treatment and recovery for persons with substance use disorders</a:t>
            </a:r>
            <a:r>
              <a:rPr lang="en-US" sz="2400" dirty="0">
                <a:effectLst/>
                <a:ea typeface="Calibri" panose="020F0502020204030204" pitchFamily="34" charset="0"/>
                <a:cs typeface="Times New Roman" panose="02020603050405020304" pitchFamily="18" charset="0"/>
              </a:rPr>
              <a:t>, including, without limitation, such persons who are members of special populations</a:t>
            </a:r>
          </a:p>
          <a:p>
            <a:pPr marL="0" marR="0" lvl="0" indent="0">
              <a:lnSpc>
                <a:spcPct val="107000"/>
              </a:lnSpc>
              <a:spcBef>
                <a:spcPts val="0"/>
              </a:spcBef>
              <a:spcAft>
                <a:spcPts val="800"/>
              </a:spcAft>
              <a:buNone/>
              <a:tabLst>
                <a:tab pos="228600" algn="l"/>
              </a:tabLst>
            </a:pPr>
            <a:r>
              <a:rPr lang="en-US" sz="2400" dirty="0">
                <a:effectLst/>
                <a:ea typeface="Calibri" panose="020F0502020204030204" pitchFamily="34" charset="0"/>
                <a:cs typeface="Times New Roman" panose="02020603050405020304" pitchFamily="18" charset="0"/>
              </a:rPr>
              <a:t>  (h) </a:t>
            </a:r>
            <a:r>
              <a:rPr lang="en-US" sz="2400" b="1" dirty="0">
                <a:effectLst/>
                <a:ea typeface="Calibri" panose="020F0502020204030204" pitchFamily="34" charset="0"/>
                <a:cs typeface="Times New Roman" panose="02020603050405020304" pitchFamily="18" charset="0"/>
              </a:rPr>
              <a:t>Examine qualitative and quantitative data to understand the risk factors </a:t>
            </a:r>
            <a:r>
              <a:rPr lang="en-US" sz="2400" dirty="0">
                <a:effectLst/>
                <a:ea typeface="Calibri" panose="020F0502020204030204" pitchFamily="34" charset="0"/>
                <a:cs typeface="Times New Roman" panose="02020603050405020304" pitchFamily="18" charset="0"/>
              </a:rPr>
              <a:t>that contribute to substance use and the rates of substance use and substance use disorders, focusing on special populations.  </a:t>
            </a:r>
          </a:p>
          <a:p>
            <a:pPr marL="0" marR="0" lvl="0" indent="0">
              <a:lnSpc>
                <a:spcPct val="107000"/>
              </a:lnSpc>
              <a:spcBef>
                <a:spcPts val="0"/>
              </a:spcBef>
              <a:spcAft>
                <a:spcPts val="800"/>
              </a:spcAft>
              <a:buNone/>
              <a:tabLst>
                <a:tab pos="228600" algn="l"/>
              </a:tabLst>
            </a:pPr>
            <a:r>
              <a:rPr lang="en-US" sz="2400" dirty="0">
                <a:ea typeface="Calibri" panose="020F0502020204030204" pitchFamily="34" charset="0"/>
                <a:cs typeface="Times New Roman" panose="02020603050405020304" pitchFamily="18" charset="0"/>
              </a:rPr>
              <a:t>  (q) </a:t>
            </a:r>
            <a:r>
              <a:rPr lang="en-US" sz="2400" b="1" dirty="0">
                <a:effectLst/>
                <a:ea typeface="Calibri" panose="020F0502020204030204" pitchFamily="34" charset="0"/>
                <a:cs typeface="Times New Roman" panose="02020603050405020304" pitchFamily="18" charset="0"/>
              </a:rPr>
              <a:t>Study, evaluate and make recommendations to the Department of Health and Human Services concerning the use of the money described in section 10.5 of this act to address substance use disorders</a:t>
            </a:r>
            <a:r>
              <a:rPr lang="en-US" sz="2400" dirty="0">
                <a:effectLst/>
                <a:ea typeface="Calibri" panose="020F0502020204030204" pitchFamily="34" charset="0"/>
                <a:cs typeface="Times New Roman" panose="02020603050405020304" pitchFamily="18" charset="0"/>
              </a:rPr>
              <a:t>.</a:t>
            </a:r>
          </a:p>
          <a:p>
            <a:pPr marL="0" marR="0" algn="l">
              <a:spcBef>
                <a:spcPts val="0"/>
              </a:spcBef>
              <a:spcAft>
                <a:spcPts val="800"/>
              </a:spcAft>
            </a:pPr>
            <a:endParaRPr lang="en-US" b="0" i="0" dirty="0">
              <a:solidFill>
                <a:srgbClr val="222222"/>
              </a:solidFill>
              <a:effectLst/>
              <a:latin typeface="Arial" panose="020B0604020202020204" pitchFamily="34" charset="0"/>
            </a:endParaRPr>
          </a:p>
          <a:p>
            <a:pPr marL="45720" marR="0" indent="0" algn="l">
              <a:spcBef>
                <a:spcPts val="0"/>
              </a:spcBef>
              <a:spcAft>
                <a:spcPts val="800"/>
              </a:spcAft>
              <a:buNone/>
            </a:pPr>
            <a:endParaRPr lang="en-US" dirty="0"/>
          </a:p>
        </p:txBody>
      </p:sp>
    </p:spTree>
    <p:extLst>
      <p:ext uri="{BB962C8B-B14F-4D97-AF65-F5344CB8AC3E}">
        <p14:creationId xmlns:p14="http://schemas.microsoft.com/office/powerpoint/2010/main" val="755736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165D3-69D8-4C85-B459-C45112F8B0F8}"/>
              </a:ext>
            </a:extLst>
          </p:cNvPr>
          <p:cNvSpPr>
            <a:spLocks noGrp="1"/>
          </p:cNvSpPr>
          <p:nvPr>
            <p:ph type="title"/>
          </p:nvPr>
        </p:nvSpPr>
        <p:spPr/>
        <p:txBody>
          <a:bodyPr/>
          <a:lstStyle/>
          <a:p>
            <a:r>
              <a:rPr lang="en-US" dirty="0"/>
              <a:t>Committee Scope </a:t>
            </a:r>
          </a:p>
        </p:txBody>
      </p:sp>
      <p:sp>
        <p:nvSpPr>
          <p:cNvPr id="3" name="Content Placeholder 2">
            <a:extLst>
              <a:ext uri="{FF2B5EF4-FFF2-40B4-BE49-F238E27FC236}">
                <a16:creationId xmlns:a16="http://schemas.microsoft.com/office/drawing/2014/main" id="{17D3DC1A-16DC-44DC-A78B-B5C5E4635E3A}"/>
              </a:ext>
            </a:extLst>
          </p:cNvPr>
          <p:cNvSpPr>
            <a:spLocks noGrp="1"/>
          </p:cNvSpPr>
          <p:nvPr>
            <p:ph idx="1"/>
          </p:nvPr>
        </p:nvSpPr>
        <p:spPr>
          <a:xfrm>
            <a:off x="1143000" y="2057400"/>
            <a:ext cx="10264012" cy="4038600"/>
          </a:xfrm>
        </p:spPr>
        <p:txBody>
          <a:bodyPr>
            <a:normAutofit/>
          </a:bodyPr>
          <a:lstStyle/>
          <a:p>
            <a:pPr marL="0" marR="0" algn="l">
              <a:spcBef>
                <a:spcPts val="0"/>
              </a:spcBef>
              <a:spcAft>
                <a:spcPts val="800"/>
              </a:spcAft>
            </a:pPr>
            <a:r>
              <a:rPr lang="en-US" sz="2400" b="0" i="0" dirty="0">
                <a:solidFill>
                  <a:srgbClr val="222222"/>
                </a:solidFill>
                <a:effectLst/>
              </a:rPr>
              <a:t>Includes consideration of </a:t>
            </a:r>
            <a:r>
              <a:rPr lang="en-US" sz="2400" b="1" i="0" dirty="0">
                <a:solidFill>
                  <a:srgbClr val="222222"/>
                </a:solidFill>
                <a:effectLst/>
              </a:rPr>
              <a:t>“special populations”:</a:t>
            </a:r>
          </a:p>
          <a:p>
            <a:pPr marL="228600" lvl="1" indent="0">
              <a:spcBef>
                <a:spcPts val="0"/>
              </a:spcBef>
              <a:spcAft>
                <a:spcPts val="800"/>
              </a:spcAft>
              <a:buNone/>
            </a:pPr>
            <a:r>
              <a:rPr lang="en-US" sz="2400" b="0" i="0" dirty="0">
                <a:effectLst/>
              </a:rPr>
              <a:t>a. Veterans, elderly persons and youth;</a:t>
            </a:r>
            <a:br>
              <a:rPr lang="en-US" sz="2400" b="0" i="0" dirty="0">
                <a:effectLst/>
              </a:rPr>
            </a:br>
            <a:r>
              <a:rPr lang="en-US" sz="2400" b="0" i="0" dirty="0">
                <a:effectLst/>
              </a:rPr>
              <a:t>b. Persons who are incarcerated, persons who have committed nonviolent crimes primarily driven by a substance use disorder and other persons involved in the criminal justice or juvenile systems;</a:t>
            </a:r>
            <a:br>
              <a:rPr lang="en-US" sz="2400" b="0" i="0" dirty="0">
                <a:effectLst/>
              </a:rPr>
            </a:br>
            <a:r>
              <a:rPr lang="en-US" sz="2400" b="0" i="0" dirty="0">
                <a:effectLst/>
              </a:rPr>
              <a:t>c. Pregnant women and the parents of dependent children;</a:t>
            </a:r>
            <a:br>
              <a:rPr lang="en-US" sz="2400" b="0" i="0" dirty="0">
                <a:effectLst/>
              </a:rPr>
            </a:br>
            <a:r>
              <a:rPr lang="en-US" sz="2400" b="0" i="0" dirty="0">
                <a:effectLst/>
              </a:rPr>
              <a:t>d. Lesbian, gay, bisexual, transgender and questioning persons;</a:t>
            </a:r>
            <a:br>
              <a:rPr lang="en-US" sz="2400" b="0" i="0" dirty="0">
                <a:effectLst/>
              </a:rPr>
            </a:br>
            <a:r>
              <a:rPr lang="en-US" sz="2400" b="0" i="0" dirty="0">
                <a:effectLst/>
              </a:rPr>
              <a:t>e. People who inject drugs; (as revised)</a:t>
            </a:r>
            <a:br>
              <a:rPr lang="en-US" sz="2400" b="0" i="0" dirty="0">
                <a:effectLst/>
              </a:rPr>
            </a:br>
            <a:r>
              <a:rPr lang="en-US" sz="2400" b="0" i="0" dirty="0">
                <a:effectLst/>
              </a:rPr>
              <a:t>f. Children who are involved with the child welfare system, and</a:t>
            </a:r>
            <a:br>
              <a:rPr lang="en-US" sz="2400" b="0" i="0" dirty="0">
                <a:effectLst/>
              </a:rPr>
            </a:br>
            <a:r>
              <a:rPr lang="en-US" sz="2400" b="0" i="0" dirty="0">
                <a:effectLst/>
              </a:rPr>
              <a:t>g. Other populations disproportionately impacted by substance use disorders.</a:t>
            </a:r>
            <a:endParaRPr lang="en-US" sz="2400" b="0" i="0" dirty="0">
              <a:solidFill>
                <a:srgbClr val="222222"/>
              </a:solidFill>
              <a:effectLst/>
            </a:endParaRPr>
          </a:p>
          <a:p>
            <a:pPr marL="45720" indent="0">
              <a:buNone/>
            </a:pPr>
            <a:endParaRPr lang="en-US" dirty="0"/>
          </a:p>
        </p:txBody>
      </p:sp>
    </p:spTree>
    <p:extLst>
      <p:ext uri="{BB962C8B-B14F-4D97-AF65-F5344CB8AC3E}">
        <p14:creationId xmlns:p14="http://schemas.microsoft.com/office/powerpoint/2010/main" val="4282726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77D44-EC1B-43D5-84DC-1A89C173437F}"/>
              </a:ext>
            </a:extLst>
          </p:cNvPr>
          <p:cNvSpPr>
            <a:spLocks noGrp="1"/>
          </p:cNvSpPr>
          <p:nvPr>
            <p:ph type="title"/>
          </p:nvPr>
        </p:nvSpPr>
        <p:spPr>
          <a:xfrm>
            <a:off x="653145" y="609599"/>
            <a:ext cx="3364378" cy="5606143"/>
          </a:xfrm>
        </p:spPr>
        <p:txBody>
          <a:bodyPr>
            <a:normAutofit/>
          </a:bodyPr>
          <a:lstStyle/>
          <a:p>
            <a:r>
              <a:rPr lang="en-US" sz="4800"/>
              <a:t>Roles for Committee Members </a:t>
            </a:r>
          </a:p>
        </p:txBody>
      </p:sp>
      <p:graphicFrame>
        <p:nvGraphicFramePr>
          <p:cNvPr id="11" name="Content Placeholder 2">
            <a:extLst>
              <a:ext uri="{FF2B5EF4-FFF2-40B4-BE49-F238E27FC236}">
                <a16:creationId xmlns:a16="http://schemas.microsoft.com/office/drawing/2014/main" id="{721DBC55-35E0-7B0B-0AFC-9D86A9F32268}"/>
              </a:ext>
            </a:extLst>
          </p:cNvPr>
          <p:cNvGraphicFramePr>
            <a:graphicFrameLocks noGrp="1"/>
          </p:cNvGraphicFramePr>
          <p:nvPr>
            <p:ph idx="1"/>
            <p:extLst>
              <p:ext uri="{D42A27DB-BD31-4B8C-83A1-F6EECF244321}">
                <p14:modId xmlns:p14="http://schemas.microsoft.com/office/powerpoint/2010/main" val="861254855"/>
              </p:ext>
            </p:extLst>
          </p:nvPr>
        </p:nvGraphicFramePr>
        <p:xfrm>
          <a:off x="4545013" y="1199858"/>
          <a:ext cx="6451943" cy="44678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87687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77D44-EC1B-43D5-84DC-1A89C173437F}"/>
              </a:ext>
            </a:extLst>
          </p:cNvPr>
          <p:cNvSpPr>
            <a:spLocks noGrp="1"/>
          </p:cNvSpPr>
          <p:nvPr>
            <p:ph type="title"/>
          </p:nvPr>
        </p:nvSpPr>
        <p:spPr/>
        <p:txBody>
          <a:bodyPr/>
          <a:lstStyle/>
          <a:p>
            <a:r>
              <a:rPr lang="en-US" dirty="0"/>
              <a:t>Roles for Committee Members </a:t>
            </a:r>
          </a:p>
        </p:txBody>
      </p:sp>
      <p:sp>
        <p:nvSpPr>
          <p:cNvPr id="3" name="Content Placeholder 2">
            <a:extLst>
              <a:ext uri="{FF2B5EF4-FFF2-40B4-BE49-F238E27FC236}">
                <a16:creationId xmlns:a16="http://schemas.microsoft.com/office/drawing/2014/main" id="{A80D1594-868A-40D7-AE08-923B8002BC33}"/>
              </a:ext>
            </a:extLst>
          </p:cNvPr>
          <p:cNvSpPr>
            <a:spLocks noGrp="1"/>
          </p:cNvSpPr>
          <p:nvPr>
            <p:ph idx="1"/>
          </p:nvPr>
        </p:nvSpPr>
        <p:spPr/>
        <p:txBody>
          <a:bodyPr/>
          <a:lstStyle/>
          <a:p>
            <a:pPr marL="0" marR="0" indent="0" algn="l">
              <a:spcBef>
                <a:spcPts val="0"/>
              </a:spcBef>
              <a:spcAft>
                <a:spcPts val="800"/>
              </a:spcAft>
              <a:buNone/>
            </a:pPr>
            <a:r>
              <a:rPr lang="en-US" sz="1800" b="0" i="0" dirty="0">
                <a:solidFill>
                  <a:srgbClr val="222222"/>
                </a:solidFill>
                <a:effectLst/>
                <a:latin typeface="Times New Roman" panose="02020603050405020304" pitchFamily="18" charset="0"/>
              </a:rPr>
              <a:t>SURG subcommittees are expected to meet monthly and will have a chair and targeted administrative support. Groups will engage subject matter experts (SMEs) from Nevada and beyond to inform their study and recommendations. The term for the subcommittee membership is expected to be one year, beginning in March 2022 and extending to February 2023. Other important milestones are listed below:</a:t>
            </a:r>
          </a:p>
          <a:p>
            <a:pPr marL="0" marR="0" indent="0" algn="l">
              <a:spcBef>
                <a:spcPts val="0"/>
              </a:spcBef>
              <a:spcAft>
                <a:spcPts val="800"/>
              </a:spcAft>
              <a:buNone/>
            </a:pPr>
            <a:endParaRPr lang="en-US" sz="1800" b="0" i="0" dirty="0">
              <a:solidFill>
                <a:srgbClr val="222222"/>
              </a:solidFill>
              <a:effectLst/>
              <a:latin typeface="Times New Roman" panose="02020603050405020304" pitchFamily="18" charset="0"/>
            </a:endParaRPr>
          </a:p>
          <a:p>
            <a:pPr marL="274320" marR="0" indent="0" algn="l">
              <a:spcBef>
                <a:spcPts val="0"/>
              </a:spcBef>
              <a:spcAft>
                <a:spcPts val="0"/>
              </a:spcAft>
              <a:buNone/>
            </a:pPr>
            <a:r>
              <a:rPr lang="en-US" sz="1800" b="0" i="0" dirty="0">
                <a:solidFill>
                  <a:srgbClr val="222222"/>
                </a:solidFill>
                <a:effectLst/>
                <a:latin typeface="Symbol" panose="05050102010706020507" pitchFamily="18" charset="2"/>
              </a:rPr>
              <a:t>·</a:t>
            </a:r>
            <a:r>
              <a:rPr lang="en-US" sz="1800" b="0" i="0" dirty="0">
                <a:solidFill>
                  <a:srgbClr val="222222"/>
                </a:solidFill>
                <a:effectLst/>
                <a:latin typeface="Times New Roman" panose="02020603050405020304" pitchFamily="18" charset="0"/>
              </a:rPr>
              <a:t>         March: DHHS Needs Assessment Update; Announce Subcommittee Members and Chairs; 	Presentations. (completed)</a:t>
            </a:r>
          </a:p>
          <a:p>
            <a:pPr marL="274320" marR="0" indent="0" algn="l">
              <a:spcBef>
                <a:spcPts val="0"/>
              </a:spcBef>
              <a:spcAft>
                <a:spcPts val="0"/>
              </a:spcAft>
              <a:buNone/>
            </a:pPr>
            <a:r>
              <a:rPr lang="en-US" sz="1800" b="0" i="0" dirty="0">
                <a:solidFill>
                  <a:srgbClr val="222222"/>
                </a:solidFill>
                <a:effectLst/>
                <a:latin typeface="Symbol" panose="05050102010706020507" pitchFamily="18" charset="2"/>
              </a:rPr>
              <a:t>·</a:t>
            </a:r>
            <a:r>
              <a:rPr lang="en-US" sz="1800" b="0" i="0" dirty="0">
                <a:solidFill>
                  <a:srgbClr val="222222"/>
                </a:solidFill>
                <a:effectLst/>
                <a:latin typeface="Times New Roman" panose="02020603050405020304" pitchFamily="18" charset="0"/>
              </a:rPr>
              <a:t>         June: Subcommittee Progress Reports and presentations (based on monthly meetings).</a:t>
            </a:r>
          </a:p>
          <a:p>
            <a:pPr marL="274320" marR="0" indent="0" algn="l">
              <a:spcBef>
                <a:spcPts val="0"/>
              </a:spcBef>
              <a:spcAft>
                <a:spcPts val="0"/>
              </a:spcAft>
              <a:buNone/>
            </a:pPr>
            <a:r>
              <a:rPr lang="en-US" sz="1800" b="0" i="0" dirty="0">
                <a:solidFill>
                  <a:srgbClr val="222222"/>
                </a:solidFill>
                <a:effectLst/>
                <a:latin typeface="Symbol" panose="05050102010706020507" pitchFamily="18" charset="2"/>
              </a:rPr>
              <a:t>·</a:t>
            </a:r>
            <a:r>
              <a:rPr lang="en-US" sz="1800" b="0" i="0" dirty="0">
                <a:solidFill>
                  <a:srgbClr val="222222"/>
                </a:solidFill>
                <a:effectLst/>
                <a:latin typeface="Times New Roman" panose="02020603050405020304" pitchFamily="18" charset="0"/>
              </a:rPr>
              <a:t>         September: Subcommittee Recommendations Report and Discussion.</a:t>
            </a:r>
          </a:p>
          <a:p>
            <a:pPr marL="274320" marR="0" indent="0" algn="l">
              <a:spcBef>
                <a:spcPts val="0"/>
              </a:spcBef>
              <a:spcAft>
                <a:spcPts val="0"/>
              </a:spcAft>
              <a:buNone/>
            </a:pPr>
            <a:r>
              <a:rPr lang="en-US" sz="1800" b="0" i="0" dirty="0">
                <a:solidFill>
                  <a:srgbClr val="222222"/>
                </a:solidFill>
                <a:effectLst/>
                <a:latin typeface="Symbol" panose="05050102010706020507" pitchFamily="18" charset="2"/>
              </a:rPr>
              <a:t>·</a:t>
            </a:r>
            <a:r>
              <a:rPr lang="en-US" sz="1800" b="0" i="0" dirty="0">
                <a:solidFill>
                  <a:srgbClr val="222222"/>
                </a:solidFill>
                <a:effectLst/>
                <a:latin typeface="Times New Roman" panose="02020603050405020304" pitchFamily="18" charset="0"/>
              </a:rPr>
              <a:t>         January: Final Report Presentation and Approval.</a:t>
            </a:r>
          </a:p>
          <a:p>
            <a:pPr marL="45720" indent="0">
              <a:buNone/>
            </a:pPr>
            <a:endParaRPr lang="en-US" dirty="0"/>
          </a:p>
        </p:txBody>
      </p:sp>
    </p:spTree>
    <p:extLst>
      <p:ext uri="{BB962C8B-B14F-4D97-AF65-F5344CB8AC3E}">
        <p14:creationId xmlns:p14="http://schemas.microsoft.com/office/powerpoint/2010/main" val="2891831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2F250-5C69-4030-B2A2-9F1CAFC70D41}"/>
              </a:ext>
            </a:extLst>
          </p:cNvPr>
          <p:cNvSpPr>
            <a:spLocks noGrp="1"/>
          </p:cNvSpPr>
          <p:nvPr>
            <p:ph type="ctrTitle"/>
          </p:nvPr>
        </p:nvSpPr>
        <p:spPr>
          <a:xfrm>
            <a:off x="557939" y="882376"/>
            <a:ext cx="11003797" cy="2926080"/>
          </a:xfrm>
        </p:spPr>
        <p:txBody>
          <a:bodyPr>
            <a:normAutofit fontScale="90000"/>
          </a:bodyPr>
          <a:lstStyle/>
          <a:p>
            <a:r>
              <a:rPr lang="en-US" dirty="0"/>
              <a:t>4. Review Subcommittee Recommendation Tracking Tool</a:t>
            </a:r>
          </a:p>
        </p:txBody>
      </p:sp>
      <p:sp>
        <p:nvSpPr>
          <p:cNvPr id="3" name="Content Placeholder 2">
            <a:extLst>
              <a:ext uri="{FF2B5EF4-FFF2-40B4-BE49-F238E27FC236}">
                <a16:creationId xmlns:a16="http://schemas.microsoft.com/office/drawing/2014/main" id="{1871F18A-AAB3-45DD-AE99-653DBAA131DE}"/>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3367775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17A8F-53C0-449A-BBDD-685C0720D3B6}"/>
              </a:ext>
            </a:extLst>
          </p:cNvPr>
          <p:cNvSpPr>
            <a:spLocks noGrp="1"/>
          </p:cNvSpPr>
          <p:nvPr>
            <p:ph type="title"/>
          </p:nvPr>
        </p:nvSpPr>
        <p:spPr/>
        <p:txBody>
          <a:bodyPr/>
          <a:lstStyle/>
          <a:p>
            <a:r>
              <a:rPr lang="en-US" dirty="0"/>
              <a:t>Spreadsheet Demonstration </a:t>
            </a:r>
          </a:p>
        </p:txBody>
      </p:sp>
      <p:pic>
        <p:nvPicPr>
          <p:cNvPr id="10" name="Content Placeholder 9">
            <a:extLst>
              <a:ext uri="{FF2B5EF4-FFF2-40B4-BE49-F238E27FC236}">
                <a16:creationId xmlns:a16="http://schemas.microsoft.com/office/drawing/2014/main" id="{07FF7C79-50C9-4F39-B8FB-2D9C367CD120}"/>
              </a:ext>
            </a:extLst>
          </p:cNvPr>
          <p:cNvPicPr>
            <a:picLocks noGrp="1" noChangeAspect="1"/>
          </p:cNvPicPr>
          <p:nvPr>
            <p:ph idx="1"/>
          </p:nvPr>
        </p:nvPicPr>
        <p:blipFill>
          <a:blip r:embed="rId2"/>
          <a:stretch>
            <a:fillRect/>
          </a:stretch>
        </p:blipFill>
        <p:spPr>
          <a:xfrm>
            <a:off x="1143000" y="2186074"/>
            <a:ext cx="9872663" cy="3781251"/>
          </a:xfrm>
        </p:spPr>
      </p:pic>
    </p:spTree>
    <p:extLst>
      <p:ext uri="{BB962C8B-B14F-4D97-AF65-F5344CB8AC3E}">
        <p14:creationId xmlns:p14="http://schemas.microsoft.com/office/powerpoint/2010/main" val="33605240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2F250-5C69-4030-B2A2-9F1CAFC70D41}"/>
              </a:ext>
            </a:extLst>
          </p:cNvPr>
          <p:cNvSpPr>
            <a:spLocks noGrp="1"/>
          </p:cNvSpPr>
          <p:nvPr>
            <p:ph type="ctrTitle"/>
          </p:nvPr>
        </p:nvSpPr>
        <p:spPr>
          <a:xfrm>
            <a:off x="1109980" y="758024"/>
            <a:ext cx="9966960" cy="2926080"/>
          </a:xfrm>
        </p:spPr>
        <p:txBody>
          <a:bodyPr>
            <a:noAutofit/>
          </a:bodyPr>
          <a:lstStyle/>
          <a:p>
            <a:r>
              <a:rPr lang="en-US" sz="5400" dirty="0"/>
              <a:t>5. Baseline Information for Prevention of Substance Use and Harm Reduction</a:t>
            </a:r>
          </a:p>
        </p:txBody>
      </p:sp>
      <p:sp>
        <p:nvSpPr>
          <p:cNvPr id="3" name="Content Placeholder 2">
            <a:extLst>
              <a:ext uri="{FF2B5EF4-FFF2-40B4-BE49-F238E27FC236}">
                <a16:creationId xmlns:a16="http://schemas.microsoft.com/office/drawing/2014/main" id="{1871F18A-AAB3-45DD-AE99-653DBAA131DE}"/>
              </a:ext>
            </a:extLst>
          </p:cNvPr>
          <p:cNvSpPr>
            <a:spLocks noGrp="1"/>
          </p:cNvSpPr>
          <p:nvPr>
            <p:ph type="subTitle" idx="1"/>
          </p:nvPr>
        </p:nvSpPr>
        <p:spPr>
          <a:xfrm>
            <a:off x="1709530" y="3843129"/>
            <a:ext cx="8767860" cy="1388165"/>
          </a:xfrm>
        </p:spPr>
        <p:txBody>
          <a:bodyPr/>
          <a:lstStyle/>
          <a:p>
            <a:r>
              <a:rPr lang="en-US" dirty="0"/>
              <a:t>Stephanie Woodard, PsyD, Senior Advisor for Behavioral Health, Department of Health and Human Services</a:t>
            </a:r>
          </a:p>
        </p:txBody>
      </p:sp>
    </p:spTree>
    <p:extLst>
      <p:ext uri="{BB962C8B-B14F-4D97-AF65-F5344CB8AC3E}">
        <p14:creationId xmlns:p14="http://schemas.microsoft.com/office/powerpoint/2010/main" val="739336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FEF5E-63A7-4108-9DE8-84F04A4212B3}"/>
              </a:ext>
            </a:extLst>
          </p:cNvPr>
          <p:cNvSpPr>
            <a:spLocks noGrp="1"/>
          </p:cNvSpPr>
          <p:nvPr>
            <p:ph type="ctrTitle"/>
          </p:nvPr>
        </p:nvSpPr>
        <p:spPr/>
        <p:txBody>
          <a:bodyPr>
            <a:noAutofit/>
          </a:bodyPr>
          <a:lstStyle/>
          <a:p>
            <a:r>
              <a:rPr lang="en-US" sz="5400" cap="none" dirty="0"/>
              <a:t>Overview of Substance Use Treatment, Prevention and Response Programs</a:t>
            </a:r>
          </a:p>
        </p:txBody>
      </p:sp>
    </p:spTree>
    <p:extLst>
      <p:ext uri="{BB962C8B-B14F-4D97-AF65-F5344CB8AC3E}">
        <p14:creationId xmlns:p14="http://schemas.microsoft.com/office/powerpoint/2010/main" val="17899598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A89CD-9701-4655-8C05-55C02BB7398D}"/>
              </a:ext>
            </a:extLst>
          </p:cNvPr>
          <p:cNvSpPr>
            <a:spLocks noGrp="1"/>
          </p:cNvSpPr>
          <p:nvPr>
            <p:ph type="title"/>
          </p:nvPr>
        </p:nvSpPr>
        <p:spPr/>
        <p:txBody>
          <a:bodyPr/>
          <a:lstStyle/>
          <a:p>
            <a:r>
              <a:rPr lang="en-US" dirty="0"/>
              <a:t>Funding</a:t>
            </a:r>
          </a:p>
        </p:txBody>
      </p:sp>
      <p:sp>
        <p:nvSpPr>
          <p:cNvPr id="3" name="Content Placeholder 2">
            <a:extLst>
              <a:ext uri="{FF2B5EF4-FFF2-40B4-BE49-F238E27FC236}">
                <a16:creationId xmlns:a16="http://schemas.microsoft.com/office/drawing/2014/main" id="{49DAA0A2-C96D-4EF9-B6FC-DF305D9021C4}"/>
              </a:ext>
            </a:extLst>
          </p:cNvPr>
          <p:cNvSpPr>
            <a:spLocks noGrp="1"/>
          </p:cNvSpPr>
          <p:nvPr>
            <p:ph idx="1"/>
          </p:nvPr>
        </p:nvSpPr>
        <p:spPr/>
        <p:txBody>
          <a:bodyPr>
            <a:normAutofit/>
          </a:bodyPr>
          <a:lstStyle/>
          <a:p>
            <a:r>
              <a:rPr lang="en-US" dirty="0"/>
              <a:t>State General Funds help support Medicaid and infrastructure to expand prevention and treatment for justice involved, reentry and social service referrals</a:t>
            </a:r>
          </a:p>
          <a:p>
            <a:pPr lvl="1"/>
            <a:r>
              <a:rPr lang="en-US" dirty="0"/>
              <a:t>Medicaid approved coverage of SUD services effective January 2014, offsetting the need for general fund and block grant funding for approved treatment services.</a:t>
            </a:r>
          </a:p>
          <a:p>
            <a:pPr lvl="2"/>
            <a:r>
              <a:rPr lang="en-US" dirty="0"/>
              <a:t>All 19 provider types are able to bill and be reimbursed by Medicaid.</a:t>
            </a:r>
          </a:p>
          <a:p>
            <a:r>
              <a:rPr lang="en-US" dirty="0"/>
              <a:t>SAMHSA Substance Abuse Block Grant  </a:t>
            </a:r>
          </a:p>
          <a:p>
            <a:pPr lvl="1"/>
            <a:r>
              <a:rPr lang="en-US" dirty="0"/>
              <a:t>SAPTA shifted block grant funding to enhance “gap” services including </a:t>
            </a:r>
          </a:p>
          <a:p>
            <a:pPr lvl="2"/>
            <a:r>
              <a:rPr lang="en-US" dirty="0"/>
              <a:t>Residential,</a:t>
            </a:r>
          </a:p>
          <a:p>
            <a:pPr lvl="2"/>
            <a:r>
              <a:rPr lang="en-US" dirty="0"/>
              <a:t>Transition Care, </a:t>
            </a:r>
          </a:p>
          <a:p>
            <a:pPr lvl="2"/>
            <a:r>
              <a:rPr lang="en-US" dirty="0"/>
              <a:t>Targeted Case Management, </a:t>
            </a:r>
          </a:p>
          <a:p>
            <a:pPr lvl="2"/>
            <a:r>
              <a:rPr lang="en-US" dirty="0"/>
              <a:t>Recovery-oriented Systems of Care, and </a:t>
            </a:r>
          </a:p>
          <a:p>
            <a:pPr lvl="2"/>
            <a:r>
              <a:rPr lang="en-US" dirty="0"/>
              <a:t>Expanding Access to Recovery Support Services for Adolescents and Adults.</a:t>
            </a:r>
          </a:p>
        </p:txBody>
      </p:sp>
    </p:spTree>
    <p:extLst>
      <p:ext uri="{BB962C8B-B14F-4D97-AF65-F5344CB8AC3E}">
        <p14:creationId xmlns:p14="http://schemas.microsoft.com/office/powerpoint/2010/main" val="38504793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234CF-33F7-4F9C-AFFA-D07AB592EE74}"/>
              </a:ext>
            </a:extLst>
          </p:cNvPr>
          <p:cNvSpPr>
            <a:spLocks noGrp="1"/>
          </p:cNvSpPr>
          <p:nvPr>
            <p:ph type="title"/>
          </p:nvPr>
        </p:nvSpPr>
        <p:spPr/>
        <p:txBody>
          <a:bodyPr/>
          <a:lstStyle/>
          <a:p>
            <a:r>
              <a:rPr lang="en-US" dirty="0"/>
              <a:t>Certification Services</a:t>
            </a:r>
          </a:p>
        </p:txBody>
      </p:sp>
      <p:sp>
        <p:nvSpPr>
          <p:cNvPr id="3" name="Content Placeholder 2">
            <a:extLst>
              <a:ext uri="{FF2B5EF4-FFF2-40B4-BE49-F238E27FC236}">
                <a16:creationId xmlns:a16="http://schemas.microsoft.com/office/drawing/2014/main" id="{C112CAB1-6CA4-43A7-86A9-BFBAD88B8669}"/>
              </a:ext>
            </a:extLst>
          </p:cNvPr>
          <p:cNvSpPr>
            <a:spLocks noGrp="1"/>
          </p:cNvSpPr>
          <p:nvPr>
            <p:ph idx="1"/>
          </p:nvPr>
        </p:nvSpPr>
        <p:spPr/>
        <p:txBody>
          <a:bodyPr/>
          <a:lstStyle/>
          <a:p>
            <a:r>
              <a:rPr lang="en-US" dirty="0"/>
              <a:t>SAPTA contracts with UNR CASAT to certify coalitions, as well as prevention and treatment programs</a:t>
            </a:r>
          </a:p>
          <a:p>
            <a:r>
              <a:rPr lang="en-US" dirty="0"/>
              <a:t>SAPTA also certifies </a:t>
            </a:r>
          </a:p>
          <a:p>
            <a:pPr lvl="1"/>
            <a:r>
              <a:rPr lang="en-US" dirty="0"/>
              <a:t>Opioid treatment programs (e.g., methadone clinics)</a:t>
            </a:r>
          </a:p>
          <a:p>
            <a:pPr lvl="1"/>
            <a:r>
              <a:rPr lang="en-US" dirty="0"/>
              <a:t>SUD treatment programs</a:t>
            </a:r>
          </a:p>
          <a:p>
            <a:pPr lvl="1"/>
            <a:r>
              <a:rPr lang="en-US" dirty="0"/>
              <a:t>Civil Protective Custody</a:t>
            </a:r>
          </a:p>
          <a:p>
            <a:pPr lvl="1"/>
            <a:r>
              <a:rPr lang="en-US" dirty="0"/>
              <a:t>Drug Court Services</a:t>
            </a:r>
          </a:p>
          <a:p>
            <a:pPr lvl="1"/>
            <a:r>
              <a:rPr lang="en-US" dirty="0"/>
              <a:t>Transitional Housing programs, and others</a:t>
            </a:r>
          </a:p>
          <a:p>
            <a:r>
              <a:rPr lang="en-US" dirty="0"/>
              <a:t>Programs must be certified to participate in Medicaid and to receive SAPTA funding</a:t>
            </a:r>
          </a:p>
        </p:txBody>
      </p:sp>
    </p:spTree>
    <p:extLst>
      <p:ext uri="{BB962C8B-B14F-4D97-AF65-F5344CB8AC3E}">
        <p14:creationId xmlns:p14="http://schemas.microsoft.com/office/powerpoint/2010/main" val="1232803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2C6DBAD6-8CB8-42FF-B0D9-6CE619D423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a:extLst>
              <a:ext uri="{FF2B5EF4-FFF2-40B4-BE49-F238E27FC236}">
                <a16:creationId xmlns:a16="http://schemas.microsoft.com/office/drawing/2014/main" id="{A7992F3A-302F-47CA-BADD-CDE4380851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cxnSp>
        <p:nvCxnSpPr>
          <p:cNvPr id="29" name="Straight Connector 28">
            <a:extLst>
              <a:ext uri="{FF2B5EF4-FFF2-40B4-BE49-F238E27FC236}">
                <a16:creationId xmlns:a16="http://schemas.microsoft.com/office/drawing/2014/main" id="{C66864FA-1731-4EE6-AC97-3A689D688AC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31" name="Rectangle 30">
            <a:extLst>
              <a:ext uri="{FF2B5EF4-FFF2-40B4-BE49-F238E27FC236}">
                <a16:creationId xmlns:a16="http://schemas.microsoft.com/office/drawing/2014/main" id="{E01631EF-15E1-48EF-9924-09DC488BD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3" name="Rectangle 32">
            <a:extLst>
              <a:ext uri="{FF2B5EF4-FFF2-40B4-BE49-F238E27FC236}">
                <a16:creationId xmlns:a16="http://schemas.microsoft.com/office/drawing/2014/main" id="{F324104A-EE89-4314-9D93-42AD782927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36A55C4-3DE7-40E8-8CE1-35205CB6C7D2}"/>
              </a:ext>
            </a:extLst>
          </p:cNvPr>
          <p:cNvSpPr>
            <a:spLocks noGrp="1"/>
          </p:cNvSpPr>
          <p:nvPr>
            <p:ph type="title"/>
          </p:nvPr>
        </p:nvSpPr>
        <p:spPr>
          <a:xfrm>
            <a:off x="1775900" y="637563"/>
            <a:ext cx="8640201" cy="3070370"/>
          </a:xfrm>
        </p:spPr>
        <p:txBody>
          <a:bodyPr vert="horz" lIns="91440" tIns="45720" rIns="91440" bIns="45720" rtlCol="0" anchor="b">
            <a:normAutofit/>
          </a:bodyPr>
          <a:lstStyle/>
          <a:p>
            <a:r>
              <a:rPr lang="en-US" sz="4800" b="1" kern="1200" cap="all" baseline="0" dirty="0">
                <a:solidFill>
                  <a:schemeClr val="tx1"/>
                </a:solidFill>
                <a:latin typeface="+mj-lt"/>
                <a:ea typeface="+mj-ea"/>
                <a:cs typeface="+mj-cs"/>
              </a:rPr>
              <a:t>1. Call to Order and Roll Call to Establish Quorum </a:t>
            </a:r>
          </a:p>
        </p:txBody>
      </p:sp>
      <p:sp>
        <p:nvSpPr>
          <p:cNvPr id="7" name="Text Placeholder 6">
            <a:extLst>
              <a:ext uri="{FF2B5EF4-FFF2-40B4-BE49-F238E27FC236}">
                <a16:creationId xmlns:a16="http://schemas.microsoft.com/office/drawing/2014/main" id="{55FAD108-7F06-4E05-B844-3C0F51E56771}"/>
              </a:ext>
            </a:extLst>
          </p:cNvPr>
          <p:cNvSpPr>
            <a:spLocks noGrp="1"/>
          </p:cNvSpPr>
          <p:nvPr>
            <p:ph type="body" idx="1"/>
          </p:nvPr>
        </p:nvSpPr>
        <p:spPr>
          <a:xfrm>
            <a:off x="1775899" y="3707933"/>
            <a:ext cx="8640202" cy="2153859"/>
          </a:xfrm>
        </p:spPr>
        <p:txBody>
          <a:bodyPr vert="horz" lIns="91440" tIns="45720" rIns="91440" bIns="45720" rtlCol="0" anchor="t">
            <a:normAutofit/>
          </a:bodyPr>
          <a:lstStyle/>
          <a:p>
            <a:pPr marL="0" marR="0" lvl="0" indent="0" defTabSz="457200" rtl="0" eaLnBrk="1" fontAlgn="auto" latinLnBrk="0" hangingPunct="1">
              <a:lnSpc>
                <a:spcPct val="107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rPr>
              <a:t>Senator Fabian </a:t>
            </a:r>
            <a:r>
              <a:rPr kumimoji="0" lang="en-US" sz="3600" b="0" i="0" u="none" strike="noStrike" kern="1200" cap="none" spc="0" normalizeH="0" baseline="0" noProof="0" dirty="0" err="1">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rPr>
              <a:t>Doñate</a:t>
            </a:r>
            <a:r>
              <a:rPr kumimoji="0" lang="en-US" sz="3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rPr>
              <a:t> </a:t>
            </a:r>
            <a:endParaRPr kumimoji="0" lang="en-US" sz="3600" b="0" i="0" u="none" strike="noStrike" kern="1200" cap="none" spc="0" normalizeH="0" baseline="0" noProof="0" dirty="0">
              <a:ln>
                <a:noFill/>
              </a:ln>
              <a:solidFill>
                <a:srgbClr val="000000"/>
              </a:solidFill>
              <a:effectLst/>
              <a:highlight>
                <a:srgbClr val="FFFF00"/>
              </a:highligh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505747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64486-BCF9-4907-95C0-04F3DAF7E542}"/>
              </a:ext>
            </a:extLst>
          </p:cNvPr>
          <p:cNvSpPr>
            <a:spLocks noGrp="1"/>
          </p:cNvSpPr>
          <p:nvPr>
            <p:ph type="title"/>
          </p:nvPr>
        </p:nvSpPr>
        <p:spPr/>
        <p:txBody>
          <a:bodyPr/>
          <a:lstStyle/>
          <a:p>
            <a:r>
              <a:rPr lang="en-US" dirty="0"/>
              <a:t>Certified Community Behavioral Health Clinics</a:t>
            </a:r>
          </a:p>
        </p:txBody>
      </p:sp>
      <p:sp>
        <p:nvSpPr>
          <p:cNvPr id="3" name="Content Placeholder 2">
            <a:extLst>
              <a:ext uri="{FF2B5EF4-FFF2-40B4-BE49-F238E27FC236}">
                <a16:creationId xmlns:a16="http://schemas.microsoft.com/office/drawing/2014/main" id="{4C395598-85FD-4534-A010-C50F367183AA}"/>
              </a:ext>
            </a:extLst>
          </p:cNvPr>
          <p:cNvSpPr>
            <a:spLocks noGrp="1"/>
          </p:cNvSpPr>
          <p:nvPr>
            <p:ph idx="1"/>
          </p:nvPr>
        </p:nvSpPr>
        <p:spPr/>
        <p:txBody>
          <a:bodyPr/>
          <a:lstStyle/>
          <a:p>
            <a:r>
              <a:rPr lang="en-US" dirty="0"/>
              <a:t>Initial demonstrations in Fallon, Elko, Las Vegas.</a:t>
            </a:r>
          </a:p>
          <a:p>
            <a:r>
              <a:rPr lang="en-US" dirty="0"/>
              <a:t>Targeted case management for individuals with primary substance-related disorders, chronic disease self-management and supported employment.</a:t>
            </a:r>
          </a:p>
          <a:p>
            <a:r>
              <a:rPr lang="en-US" dirty="0"/>
              <a:t>Expanded to include MAT, ambulatory withdrawal management, primary care services, 24/7 crisis intervention (including mobile crisis), psychiatric rehabilitation services, assertive community services, and family-to-family peer interventions.</a:t>
            </a:r>
          </a:p>
          <a:p>
            <a:r>
              <a:rPr lang="en-US" dirty="0"/>
              <a:t>There are now 16 CCBHCs, 9 of which are Medicaid enrolled providers and 7 are SAMHSA direct-funded to establish their programs.</a:t>
            </a:r>
          </a:p>
        </p:txBody>
      </p:sp>
    </p:spTree>
    <p:extLst>
      <p:ext uri="{BB962C8B-B14F-4D97-AF65-F5344CB8AC3E}">
        <p14:creationId xmlns:p14="http://schemas.microsoft.com/office/powerpoint/2010/main" val="35146927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DBF2C-B011-4E4F-918C-BE0410957FE6}"/>
              </a:ext>
            </a:extLst>
          </p:cNvPr>
          <p:cNvSpPr>
            <a:spLocks noGrp="1"/>
          </p:cNvSpPr>
          <p:nvPr>
            <p:ph type="title"/>
          </p:nvPr>
        </p:nvSpPr>
        <p:spPr/>
        <p:txBody>
          <a:bodyPr/>
          <a:lstStyle/>
          <a:p>
            <a:r>
              <a:rPr lang="en-US" dirty="0"/>
              <a:t>Prevention</a:t>
            </a:r>
          </a:p>
        </p:txBody>
      </p:sp>
      <p:sp>
        <p:nvSpPr>
          <p:cNvPr id="3" name="Content Placeholder 2">
            <a:extLst>
              <a:ext uri="{FF2B5EF4-FFF2-40B4-BE49-F238E27FC236}">
                <a16:creationId xmlns:a16="http://schemas.microsoft.com/office/drawing/2014/main" id="{BAF9EC35-1F84-42F2-8679-31491B44A649}"/>
              </a:ext>
            </a:extLst>
          </p:cNvPr>
          <p:cNvSpPr>
            <a:spLocks noGrp="1"/>
          </p:cNvSpPr>
          <p:nvPr>
            <p:ph idx="1"/>
          </p:nvPr>
        </p:nvSpPr>
        <p:spPr/>
        <p:txBody>
          <a:bodyPr/>
          <a:lstStyle/>
          <a:p>
            <a:r>
              <a:rPr lang="en-US" dirty="0"/>
              <a:t>Primary prevention includes six strategies:</a:t>
            </a:r>
          </a:p>
          <a:p>
            <a:pPr lvl="1"/>
            <a:r>
              <a:rPr lang="en-US" dirty="0"/>
              <a:t>Information Dissemination,</a:t>
            </a:r>
          </a:p>
          <a:p>
            <a:pPr lvl="1"/>
            <a:r>
              <a:rPr lang="en-US" dirty="0"/>
              <a:t>Education,</a:t>
            </a:r>
          </a:p>
          <a:p>
            <a:pPr lvl="1"/>
            <a:r>
              <a:rPr lang="en-US" dirty="0"/>
              <a:t>Alternative Programs,</a:t>
            </a:r>
          </a:p>
          <a:p>
            <a:pPr lvl="1"/>
            <a:r>
              <a:rPr lang="en-US" dirty="0"/>
              <a:t>Problem Identification and Referral,</a:t>
            </a:r>
          </a:p>
          <a:p>
            <a:pPr lvl="1"/>
            <a:r>
              <a:rPr lang="en-US" dirty="0"/>
              <a:t>Community Based Process, and</a:t>
            </a:r>
          </a:p>
          <a:p>
            <a:pPr lvl="1"/>
            <a:r>
              <a:rPr lang="en-US" dirty="0"/>
              <a:t>Environmental Strategies.</a:t>
            </a:r>
          </a:p>
          <a:p>
            <a:r>
              <a:rPr lang="en-US" dirty="0"/>
              <a:t>Ten Prevention Coalitions in Nevada are guided by these strategies to</a:t>
            </a:r>
          </a:p>
          <a:p>
            <a:pPr lvl="1"/>
            <a:r>
              <a:rPr lang="en-US" dirty="0"/>
              <a:t>Leverage qualitative and quantitative data to identify areas of focus, including SUD and suicide prevention, working with advisory groups.</a:t>
            </a:r>
          </a:p>
          <a:p>
            <a:endParaRPr lang="en-US" dirty="0"/>
          </a:p>
        </p:txBody>
      </p:sp>
    </p:spTree>
    <p:extLst>
      <p:ext uri="{BB962C8B-B14F-4D97-AF65-F5344CB8AC3E}">
        <p14:creationId xmlns:p14="http://schemas.microsoft.com/office/powerpoint/2010/main" val="701625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36223-9D14-4914-AA0A-3F608614D614}"/>
              </a:ext>
            </a:extLst>
          </p:cNvPr>
          <p:cNvSpPr>
            <a:spLocks noGrp="1"/>
          </p:cNvSpPr>
          <p:nvPr>
            <p:ph type="title"/>
          </p:nvPr>
        </p:nvSpPr>
        <p:spPr/>
        <p:txBody>
          <a:bodyPr/>
          <a:lstStyle/>
          <a:p>
            <a:r>
              <a:rPr lang="en-US" dirty="0"/>
              <a:t>Advisory Groups</a:t>
            </a:r>
          </a:p>
        </p:txBody>
      </p:sp>
      <p:sp>
        <p:nvSpPr>
          <p:cNvPr id="3" name="Content Placeholder 2">
            <a:extLst>
              <a:ext uri="{FF2B5EF4-FFF2-40B4-BE49-F238E27FC236}">
                <a16:creationId xmlns:a16="http://schemas.microsoft.com/office/drawing/2014/main" id="{2DE94A05-458B-4CF6-8254-7DBC881688A2}"/>
              </a:ext>
            </a:extLst>
          </p:cNvPr>
          <p:cNvSpPr>
            <a:spLocks noGrp="1"/>
          </p:cNvSpPr>
          <p:nvPr>
            <p:ph idx="1"/>
          </p:nvPr>
        </p:nvSpPr>
        <p:spPr/>
        <p:txBody>
          <a:bodyPr/>
          <a:lstStyle/>
          <a:p>
            <a:r>
              <a:rPr lang="en-US" dirty="0"/>
              <a:t>Multidisciplinary Prevention Advisory Committee (MPAC) advises SAPTA with a comprehensive statewide prevention strategy to share responsibility among state and local authorities.</a:t>
            </a:r>
          </a:p>
          <a:p>
            <a:r>
              <a:rPr lang="en-US" dirty="0"/>
              <a:t>SAPTA Advisory Board (SAB) ensures availability and accessibility of treatment and prevention services within the state.</a:t>
            </a:r>
          </a:p>
          <a:p>
            <a:r>
              <a:rPr lang="en-US" dirty="0"/>
              <a:t>Regional Behavioral Health Policy Boards (RBHPB) advise on behavioral health needs, service delivery, gaps, and allocation of funds for Clark, Northern, Rural, Southern and Washoe regions.</a:t>
            </a:r>
          </a:p>
          <a:p>
            <a:r>
              <a:rPr lang="en-US" dirty="0"/>
              <a:t>Regional Mental Health Consortia develop long-term strategic plans and submit reports for the provision of mental health services to children in their jurisdiction.</a:t>
            </a:r>
          </a:p>
        </p:txBody>
      </p:sp>
    </p:spTree>
    <p:extLst>
      <p:ext uri="{BB962C8B-B14F-4D97-AF65-F5344CB8AC3E}">
        <p14:creationId xmlns:p14="http://schemas.microsoft.com/office/powerpoint/2010/main" val="30092342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08CDD-01B5-49B4-B62A-31A338DD098F}"/>
              </a:ext>
            </a:extLst>
          </p:cNvPr>
          <p:cNvSpPr>
            <a:spLocks noGrp="1"/>
          </p:cNvSpPr>
          <p:nvPr>
            <p:ph type="title"/>
          </p:nvPr>
        </p:nvSpPr>
        <p:spPr/>
        <p:txBody>
          <a:bodyPr/>
          <a:lstStyle/>
          <a:p>
            <a:r>
              <a:rPr lang="en-US" dirty="0"/>
              <a:t>State Opioid Response Grant</a:t>
            </a:r>
          </a:p>
        </p:txBody>
      </p:sp>
      <p:sp>
        <p:nvSpPr>
          <p:cNvPr id="3" name="Content Placeholder 2">
            <a:extLst>
              <a:ext uri="{FF2B5EF4-FFF2-40B4-BE49-F238E27FC236}">
                <a16:creationId xmlns:a16="http://schemas.microsoft.com/office/drawing/2014/main" id="{23A2F946-5DE6-4C82-A81D-B36D1DADD53B}"/>
              </a:ext>
            </a:extLst>
          </p:cNvPr>
          <p:cNvSpPr>
            <a:spLocks noGrp="1"/>
          </p:cNvSpPr>
          <p:nvPr>
            <p:ph idx="1"/>
          </p:nvPr>
        </p:nvSpPr>
        <p:spPr/>
        <p:txBody>
          <a:bodyPr/>
          <a:lstStyle/>
          <a:p>
            <a:pPr lvl="1"/>
            <a:r>
              <a:rPr lang="en-US" dirty="0"/>
              <a:t>Integrated opioid treatment and recovery centers (IOTRCs) created foundation for MAT</a:t>
            </a:r>
          </a:p>
          <a:p>
            <a:pPr lvl="1"/>
            <a:r>
              <a:rPr lang="en-US" dirty="0"/>
              <a:t>SOR funds expand MAT, support outpatient clinical treatment and recovery services</a:t>
            </a:r>
          </a:p>
          <a:p>
            <a:pPr lvl="2"/>
            <a:r>
              <a:rPr lang="en-US" dirty="0"/>
              <a:t>Tribal treatment and recovery</a:t>
            </a:r>
          </a:p>
          <a:p>
            <a:pPr lvl="2"/>
            <a:r>
              <a:rPr lang="en-US" dirty="0"/>
              <a:t>Criminal justice treatment and recovery</a:t>
            </a:r>
          </a:p>
          <a:p>
            <a:pPr lvl="2"/>
            <a:r>
              <a:rPr lang="en-US" dirty="0"/>
              <a:t>Peer recovery support services</a:t>
            </a:r>
          </a:p>
          <a:p>
            <a:pPr lvl="2"/>
            <a:r>
              <a:rPr lang="en-US" dirty="0"/>
              <a:t>Community preparedness planning for tribal communities</a:t>
            </a:r>
          </a:p>
          <a:p>
            <a:pPr lvl="2"/>
            <a:r>
              <a:rPr lang="en-US" dirty="0"/>
              <a:t>Mobile opioid recovery outreach teams</a:t>
            </a:r>
          </a:p>
          <a:p>
            <a:pPr lvl="2"/>
            <a:r>
              <a:rPr lang="en-US" dirty="0"/>
              <a:t>Neonatal abstinence syndrome prevention</a:t>
            </a:r>
          </a:p>
        </p:txBody>
      </p:sp>
      <p:sp>
        <p:nvSpPr>
          <p:cNvPr id="5" name="TextBox 4">
            <a:extLst>
              <a:ext uri="{FF2B5EF4-FFF2-40B4-BE49-F238E27FC236}">
                <a16:creationId xmlns:a16="http://schemas.microsoft.com/office/drawing/2014/main" id="{3675C19D-51D0-4468-880E-4A198FA2E008}"/>
              </a:ext>
            </a:extLst>
          </p:cNvPr>
          <p:cNvSpPr txBox="1"/>
          <p:nvPr/>
        </p:nvSpPr>
        <p:spPr>
          <a:xfrm>
            <a:off x="3046863" y="1724252"/>
            <a:ext cx="6093724" cy="646331"/>
          </a:xfrm>
          <a:prstGeom prst="rect">
            <a:avLst/>
          </a:prstGeom>
          <a:noFill/>
        </p:spPr>
        <p:txBody>
          <a:bodyPr wrap="square">
            <a:spAutoFit/>
          </a:bodyPr>
          <a:lstStyle/>
          <a:p>
            <a:endParaRPr lang="en-US" dirty="0"/>
          </a:p>
          <a:p>
            <a:pPr lvl="1"/>
            <a:endParaRPr lang="en-US" dirty="0"/>
          </a:p>
        </p:txBody>
      </p:sp>
    </p:spTree>
    <p:extLst>
      <p:ext uri="{BB962C8B-B14F-4D97-AF65-F5344CB8AC3E}">
        <p14:creationId xmlns:p14="http://schemas.microsoft.com/office/powerpoint/2010/main" val="5118473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39D89-8EE2-4D7D-A18F-C29D54C490FB}"/>
              </a:ext>
            </a:extLst>
          </p:cNvPr>
          <p:cNvSpPr>
            <a:spLocks noGrp="1"/>
          </p:cNvSpPr>
          <p:nvPr>
            <p:ph type="title"/>
          </p:nvPr>
        </p:nvSpPr>
        <p:spPr/>
        <p:txBody>
          <a:bodyPr/>
          <a:lstStyle/>
          <a:p>
            <a:r>
              <a:rPr lang="en-US" dirty="0"/>
              <a:t>SOR Grant (Continued)</a:t>
            </a:r>
          </a:p>
        </p:txBody>
      </p:sp>
      <p:sp>
        <p:nvSpPr>
          <p:cNvPr id="3" name="Content Placeholder 2">
            <a:extLst>
              <a:ext uri="{FF2B5EF4-FFF2-40B4-BE49-F238E27FC236}">
                <a16:creationId xmlns:a16="http://schemas.microsoft.com/office/drawing/2014/main" id="{4BEDAA47-DFDD-48A9-8EF9-32F4BCCBC6EB}"/>
              </a:ext>
            </a:extLst>
          </p:cNvPr>
          <p:cNvSpPr>
            <a:spLocks noGrp="1"/>
          </p:cNvSpPr>
          <p:nvPr>
            <p:ph idx="1"/>
          </p:nvPr>
        </p:nvSpPr>
        <p:spPr/>
        <p:txBody>
          <a:bodyPr/>
          <a:lstStyle/>
          <a:p>
            <a:r>
              <a:rPr lang="en-US" dirty="0"/>
              <a:t>Statewide distribution of naloxone kits, including overdose education.</a:t>
            </a:r>
          </a:p>
          <a:p>
            <a:r>
              <a:rPr lang="en-US" dirty="0"/>
              <a:t>Wrap around treatment and recovery support services, including </a:t>
            </a:r>
            <a:r>
              <a:rPr lang="en-US"/>
              <a:t>special populations</a:t>
            </a:r>
            <a:endParaRPr lang="en-US" dirty="0"/>
          </a:p>
          <a:p>
            <a:pPr lvl="1"/>
            <a:r>
              <a:rPr lang="en-US" dirty="0"/>
              <a:t>Veterans, faith-based supports and increased adoption of peer-based services</a:t>
            </a:r>
          </a:p>
          <a:p>
            <a:r>
              <a:rPr lang="en-US" dirty="0"/>
              <a:t>Expansion of criminal justice programs to support MAT re-entry program with </a:t>
            </a:r>
          </a:p>
          <a:p>
            <a:pPr lvl="1"/>
            <a:r>
              <a:rPr lang="en-US" dirty="0"/>
              <a:t>Transitional housing, residential treatment, coordination of treatment, care coordination and job development, jail-based MAT services, and naloxone discharge programs.</a:t>
            </a:r>
          </a:p>
          <a:p>
            <a:pPr lvl="1"/>
            <a:endParaRPr lang="en-US" dirty="0"/>
          </a:p>
          <a:p>
            <a:endParaRPr lang="en-US" dirty="0"/>
          </a:p>
        </p:txBody>
      </p:sp>
    </p:spTree>
    <p:extLst>
      <p:ext uri="{BB962C8B-B14F-4D97-AF65-F5344CB8AC3E}">
        <p14:creationId xmlns:p14="http://schemas.microsoft.com/office/powerpoint/2010/main" val="21497005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32FCA-6D5D-4553-AD0B-EA0F2E1EB124}"/>
              </a:ext>
            </a:extLst>
          </p:cNvPr>
          <p:cNvSpPr>
            <a:spLocks noGrp="1"/>
          </p:cNvSpPr>
          <p:nvPr>
            <p:ph type="title"/>
          </p:nvPr>
        </p:nvSpPr>
        <p:spPr/>
        <p:txBody>
          <a:bodyPr/>
          <a:lstStyle/>
          <a:p>
            <a:r>
              <a:rPr lang="en-US" dirty="0"/>
              <a:t>Crisis Services</a:t>
            </a:r>
          </a:p>
        </p:txBody>
      </p:sp>
      <p:sp>
        <p:nvSpPr>
          <p:cNvPr id="3" name="Content Placeholder 2">
            <a:extLst>
              <a:ext uri="{FF2B5EF4-FFF2-40B4-BE49-F238E27FC236}">
                <a16:creationId xmlns:a16="http://schemas.microsoft.com/office/drawing/2014/main" id="{7AD9A16E-640C-4AB6-9BD2-700243B8C95B}"/>
              </a:ext>
            </a:extLst>
          </p:cNvPr>
          <p:cNvSpPr>
            <a:spLocks noGrp="1"/>
          </p:cNvSpPr>
          <p:nvPr>
            <p:ph idx="1"/>
          </p:nvPr>
        </p:nvSpPr>
        <p:spPr/>
        <p:txBody>
          <a:bodyPr/>
          <a:lstStyle/>
          <a:p>
            <a:r>
              <a:rPr lang="en-US" dirty="0"/>
              <a:t>Crisis Call Center Hubs</a:t>
            </a:r>
          </a:p>
          <a:p>
            <a:r>
              <a:rPr lang="en-US" dirty="0"/>
              <a:t>Crisis Support Services of Nevada</a:t>
            </a:r>
          </a:p>
          <a:p>
            <a:pPr lvl="1"/>
            <a:r>
              <a:rPr lang="en-US" dirty="0"/>
              <a:t>Mobile Crisis Teams</a:t>
            </a:r>
          </a:p>
          <a:p>
            <a:pPr lvl="1"/>
            <a:r>
              <a:rPr lang="en-US" dirty="0"/>
              <a:t>Law Enforcement Deflection and Diversion Programs</a:t>
            </a:r>
          </a:p>
          <a:p>
            <a:pPr lvl="1"/>
            <a:r>
              <a:rPr lang="en-US" dirty="0"/>
              <a:t>Open Beds </a:t>
            </a:r>
          </a:p>
          <a:p>
            <a:pPr lvl="1"/>
            <a:r>
              <a:rPr lang="en-US" dirty="0"/>
              <a:t>Children’s Mobile Crisis Response expanded through SAMHSA COVID 19 Emergency Behavioral Health grant</a:t>
            </a:r>
          </a:p>
          <a:p>
            <a:pPr lvl="1"/>
            <a:r>
              <a:rPr lang="en-US" dirty="0"/>
              <a:t>Crisis Counseling Assistance and Training grant</a:t>
            </a:r>
          </a:p>
          <a:p>
            <a:pPr lvl="2"/>
            <a:r>
              <a:rPr lang="en-US" dirty="0"/>
              <a:t>FEMA and SAMHSA funding</a:t>
            </a:r>
          </a:p>
          <a:p>
            <a:pPr marL="548640" lvl="2" indent="0">
              <a:buNone/>
            </a:pPr>
            <a:endParaRPr lang="en-US" dirty="0"/>
          </a:p>
        </p:txBody>
      </p:sp>
    </p:spTree>
    <p:extLst>
      <p:ext uri="{BB962C8B-B14F-4D97-AF65-F5344CB8AC3E}">
        <p14:creationId xmlns:p14="http://schemas.microsoft.com/office/powerpoint/2010/main" val="33997767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37D54-EE65-4A2D-B0DD-D466C7C69612}"/>
              </a:ext>
            </a:extLst>
          </p:cNvPr>
          <p:cNvSpPr>
            <a:spLocks noGrp="1"/>
          </p:cNvSpPr>
          <p:nvPr>
            <p:ph type="title"/>
          </p:nvPr>
        </p:nvSpPr>
        <p:spPr/>
        <p:txBody>
          <a:bodyPr/>
          <a:lstStyle/>
          <a:p>
            <a:r>
              <a:rPr lang="en-US" dirty="0"/>
              <a:t>Specialty Services</a:t>
            </a:r>
          </a:p>
        </p:txBody>
      </p:sp>
      <p:sp>
        <p:nvSpPr>
          <p:cNvPr id="3" name="Content Placeholder 2">
            <a:extLst>
              <a:ext uri="{FF2B5EF4-FFF2-40B4-BE49-F238E27FC236}">
                <a16:creationId xmlns:a16="http://schemas.microsoft.com/office/drawing/2014/main" id="{3A752726-3309-4BD1-8C99-A637D1909727}"/>
              </a:ext>
            </a:extLst>
          </p:cNvPr>
          <p:cNvSpPr>
            <a:spLocks noGrp="1"/>
          </p:cNvSpPr>
          <p:nvPr>
            <p:ph idx="1"/>
          </p:nvPr>
        </p:nvSpPr>
        <p:spPr/>
        <p:txBody>
          <a:bodyPr>
            <a:normAutofit lnSpcReduction="10000"/>
          </a:bodyPr>
          <a:lstStyle/>
          <a:p>
            <a:r>
              <a:rPr lang="en-US" dirty="0"/>
              <a:t>Crisis Intervention Teams (CIT) create connections between law enforcement, mental health providers and ERs.  They also provide a 40-hour training for professionals who are interested in working with this population.</a:t>
            </a:r>
          </a:p>
          <a:p>
            <a:r>
              <a:rPr lang="en-US" dirty="0"/>
              <a:t>Forensic Assessment Service Triage Teams combine staff from social services, mental health agencies and substance-related treatment agencies, within jails for</a:t>
            </a:r>
          </a:p>
          <a:p>
            <a:pPr lvl="1"/>
            <a:r>
              <a:rPr lang="en-US" dirty="0"/>
              <a:t>behavioral health screenings, </a:t>
            </a:r>
          </a:p>
          <a:p>
            <a:pPr lvl="1"/>
            <a:r>
              <a:rPr lang="en-US" dirty="0"/>
              <a:t>criminogenic risk/needs screenings and assessments, </a:t>
            </a:r>
          </a:p>
          <a:p>
            <a:pPr lvl="1"/>
            <a:r>
              <a:rPr lang="en-US" dirty="0"/>
              <a:t>education groups, </a:t>
            </a:r>
          </a:p>
          <a:p>
            <a:pPr lvl="1"/>
            <a:r>
              <a:rPr lang="en-US" dirty="0"/>
              <a:t>medical referrals, </a:t>
            </a:r>
          </a:p>
          <a:p>
            <a:pPr lvl="1"/>
            <a:r>
              <a:rPr lang="en-US" dirty="0"/>
              <a:t>case management, and peer recovery supports. </a:t>
            </a:r>
          </a:p>
          <a:p>
            <a:r>
              <a:rPr lang="en-US" dirty="0"/>
              <a:t>Services are provided while individuals are incarcerated and as they re-enter the community. </a:t>
            </a:r>
          </a:p>
        </p:txBody>
      </p:sp>
    </p:spTree>
    <p:extLst>
      <p:ext uri="{BB962C8B-B14F-4D97-AF65-F5344CB8AC3E}">
        <p14:creationId xmlns:p14="http://schemas.microsoft.com/office/powerpoint/2010/main" val="6720678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2F250-5C69-4030-B2A2-9F1CAFC70D41}"/>
              </a:ext>
            </a:extLst>
          </p:cNvPr>
          <p:cNvSpPr>
            <a:spLocks noGrp="1"/>
          </p:cNvSpPr>
          <p:nvPr>
            <p:ph type="ctrTitle"/>
          </p:nvPr>
        </p:nvSpPr>
        <p:spPr/>
        <p:txBody>
          <a:bodyPr>
            <a:noAutofit/>
          </a:bodyPr>
          <a:lstStyle/>
          <a:p>
            <a:r>
              <a:rPr lang="en-US" sz="4800" dirty="0"/>
              <a:t>Recommendations Presented to the interim Health and human services committee</a:t>
            </a:r>
          </a:p>
        </p:txBody>
      </p:sp>
      <p:sp>
        <p:nvSpPr>
          <p:cNvPr id="3" name="Content Placeholder 2">
            <a:extLst>
              <a:ext uri="{FF2B5EF4-FFF2-40B4-BE49-F238E27FC236}">
                <a16:creationId xmlns:a16="http://schemas.microsoft.com/office/drawing/2014/main" id="{1871F18A-AAB3-45DD-AE99-653DBAA131DE}"/>
              </a:ext>
            </a:extLst>
          </p:cNvPr>
          <p:cNvSpPr>
            <a:spLocks noGrp="1"/>
          </p:cNvSpPr>
          <p:nvPr>
            <p:ph type="subTitle" idx="1"/>
          </p:nvPr>
        </p:nvSpPr>
        <p:spPr/>
        <p:txBody>
          <a:bodyPr/>
          <a:lstStyle/>
          <a:p>
            <a:r>
              <a:rPr lang="en-US" dirty="0"/>
              <a:t>From the Joint Interim Health and Human Services Committee Meeting</a:t>
            </a:r>
          </a:p>
          <a:p>
            <a:r>
              <a:rPr lang="en-US" dirty="0"/>
              <a:t>February 17, 2022 and March 24, 2022</a:t>
            </a:r>
          </a:p>
        </p:txBody>
      </p:sp>
    </p:spTree>
    <p:extLst>
      <p:ext uri="{BB962C8B-B14F-4D97-AF65-F5344CB8AC3E}">
        <p14:creationId xmlns:p14="http://schemas.microsoft.com/office/powerpoint/2010/main" val="35258403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A9924B1-A9D0-4B62-A3D1-68364AD4E19A}"/>
              </a:ext>
            </a:extLst>
          </p:cNvPr>
          <p:cNvSpPr txBox="1"/>
          <p:nvPr/>
        </p:nvSpPr>
        <p:spPr>
          <a:xfrm>
            <a:off x="337930" y="862254"/>
            <a:ext cx="11516139" cy="5416868"/>
          </a:xfrm>
          <a:prstGeom prst="rect">
            <a:avLst/>
          </a:prstGeom>
          <a:noFill/>
        </p:spPr>
        <p:txBody>
          <a:bodyPr wrap="square">
            <a:spAutoFit/>
          </a:bodyPr>
          <a:lstStyle/>
          <a:p>
            <a:pPr marL="45720" indent="0">
              <a:lnSpc>
                <a:spcPct val="100000"/>
              </a:lnSpc>
              <a:spcBef>
                <a:spcPts val="0"/>
              </a:spcBef>
              <a:buNone/>
            </a:pPr>
            <a:endParaRPr lang="en-US" sz="1800" b="1" dirty="0"/>
          </a:p>
          <a:p>
            <a:pPr marL="45720" indent="0">
              <a:lnSpc>
                <a:spcPct val="100000"/>
              </a:lnSpc>
              <a:spcBef>
                <a:spcPts val="0"/>
              </a:spcBef>
              <a:buNone/>
            </a:pPr>
            <a:endParaRPr lang="en-US" b="1" dirty="0"/>
          </a:p>
          <a:p>
            <a:pPr marL="45720" indent="0">
              <a:lnSpc>
                <a:spcPct val="100000"/>
              </a:lnSpc>
              <a:spcBef>
                <a:spcPts val="0"/>
              </a:spcBef>
              <a:buNone/>
            </a:pPr>
            <a:endParaRPr lang="en-US" sz="1800" b="1" dirty="0"/>
          </a:p>
          <a:p>
            <a:pPr marL="45720" indent="0">
              <a:lnSpc>
                <a:spcPct val="100000"/>
              </a:lnSpc>
              <a:spcBef>
                <a:spcPts val="0"/>
              </a:spcBef>
              <a:buNone/>
            </a:pPr>
            <a:r>
              <a:rPr lang="en-US" sz="1600" b="1" dirty="0"/>
              <a:t>Medication Assisted Treatment</a:t>
            </a:r>
          </a:p>
          <a:p>
            <a:pPr marL="285750" indent="-285750">
              <a:lnSpc>
                <a:spcPct val="100000"/>
              </a:lnSpc>
              <a:spcBef>
                <a:spcPts val="800"/>
              </a:spcBef>
              <a:buFont typeface="Arial" panose="020B0604020202020204" pitchFamily="34" charset="0"/>
              <a:buChar char="•"/>
            </a:pPr>
            <a:r>
              <a:rPr lang="en-US" sz="1600" b="0" i="0" dirty="0">
                <a:solidFill>
                  <a:srgbClr val="000000"/>
                </a:solidFill>
                <a:effectLst/>
              </a:rPr>
              <a:t>To expand access to MAT and recovery supports for OUD, limit barriers to individuals seeking treatment regardless of the ability to pay, encourage the use of hub and spoke systems, as well as recovery support.</a:t>
            </a:r>
          </a:p>
          <a:p>
            <a:pPr marL="285750" indent="-285750">
              <a:lnSpc>
                <a:spcPct val="100000"/>
              </a:lnSpc>
              <a:spcBef>
                <a:spcPts val="800"/>
              </a:spcBef>
              <a:buFont typeface="Arial" panose="020B0604020202020204" pitchFamily="34" charset="0"/>
              <a:buChar char="•"/>
            </a:pPr>
            <a:r>
              <a:rPr lang="en-US" sz="1600" dirty="0">
                <a:solidFill>
                  <a:srgbClr val="000000"/>
                </a:solidFill>
              </a:rPr>
              <a:t>Emphasize that the decision to initiate and maintain MAT should be made collaboratively between the individual and provider and not court systems.</a:t>
            </a:r>
          </a:p>
          <a:p>
            <a:pPr marL="285750" indent="-285750">
              <a:lnSpc>
                <a:spcPct val="100000"/>
              </a:lnSpc>
              <a:spcBef>
                <a:spcPts val="800"/>
              </a:spcBef>
              <a:buFont typeface="Arial" panose="020B0604020202020204" pitchFamily="34" charset="0"/>
              <a:buChar char="•"/>
            </a:pPr>
            <a:r>
              <a:rPr lang="en-US" sz="1600" b="0" i="0" dirty="0">
                <a:solidFill>
                  <a:srgbClr val="000000"/>
                </a:solidFill>
                <a:effectLst/>
              </a:rPr>
              <a:t>Establish a bridge MAT program in emergency departments.</a:t>
            </a:r>
            <a:endParaRPr lang="en-US" sz="2000" dirty="0"/>
          </a:p>
          <a:p>
            <a:pPr marL="285750" indent="-285750" fontAlgn="t">
              <a:buFont typeface="Arial" panose="020B0604020202020204" pitchFamily="34" charset="0"/>
              <a:buChar char="•"/>
            </a:pPr>
            <a:r>
              <a:rPr lang="en-US" sz="1600" b="0" i="0" u="none" strike="noStrike" dirty="0">
                <a:solidFill>
                  <a:srgbClr val="000000"/>
                </a:solidFill>
                <a:effectLst/>
              </a:rPr>
              <a:t>Encourage waivered prescribers to prescribe by providing incentives.</a:t>
            </a:r>
            <a:endParaRPr lang="en-US" sz="1600" dirty="0">
              <a:solidFill>
                <a:srgbClr val="000000"/>
              </a:solidFill>
            </a:endParaRPr>
          </a:p>
          <a:p>
            <a:pPr marL="285750" indent="-285750">
              <a:buFont typeface="Arial" panose="020B0604020202020204" pitchFamily="34" charset="0"/>
              <a:buChar char="•"/>
            </a:pPr>
            <a:r>
              <a:rPr lang="en-US" sz="1600" dirty="0">
                <a:solidFill>
                  <a:srgbClr val="000000"/>
                </a:solidFill>
              </a:rPr>
              <a:t>Use and promote telehealth for MAT, considering the modifications that have been made under the emergency policies.</a:t>
            </a:r>
          </a:p>
          <a:p>
            <a:endParaRPr lang="en-US" sz="1600" dirty="0">
              <a:solidFill>
                <a:srgbClr val="000000"/>
              </a:solidFill>
            </a:endParaRPr>
          </a:p>
          <a:p>
            <a:pPr marL="45720" indent="0">
              <a:lnSpc>
                <a:spcPct val="100000"/>
              </a:lnSpc>
              <a:spcBef>
                <a:spcPts val="0"/>
              </a:spcBef>
              <a:buNone/>
            </a:pPr>
            <a:r>
              <a:rPr lang="en-US" sz="1600" b="1" dirty="0"/>
              <a:t>Harm Reduction</a:t>
            </a:r>
          </a:p>
          <a:p>
            <a:pPr marL="331470" indent="-285750">
              <a:lnSpc>
                <a:spcPct val="100000"/>
              </a:lnSpc>
              <a:spcBef>
                <a:spcPts val="0"/>
              </a:spcBef>
              <a:buFont typeface="Arial" panose="020B0604020202020204" pitchFamily="34" charset="0"/>
              <a:buChar char="•"/>
            </a:pPr>
            <a:r>
              <a:rPr lang="en-US" sz="1600" dirty="0"/>
              <a:t>Utilize harm reduction strategies, including:</a:t>
            </a:r>
          </a:p>
          <a:p>
            <a:pPr marL="1245870" lvl="2" indent="-285750">
              <a:buFont typeface="Arial" panose="020B0604020202020204" pitchFamily="34" charset="0"/>
              <a:buChar char="•"/>
            </a:pPr>
            <a:r>
              <a:rPr lang="en-US" sz="1600" dirty="0"/>
              <a:t>Syringe services</a:t>
            </a:r>
          </a:p>
          <a:p>
            <a:pPr marL="1245870" lvl="2" indent="-285750">
              <a:buFont typeface="Arial" panose="020B0604020202020204" pitchFamily="34" charset="0"/>
              <a:buChar char="•"/>
            </a:pPr>
            <a:r>
              <a:rPr lang="en-US" sz="1600" dirty="0"/>
              <a:t>Naloxone</a:t>
            </a:r>
          </a:p>
          <a:p>
            <a:pPr marL="1245870" lvl="2" indent="-285750">
              <a:buFont typeface="Arial" panose="020B0604020202020204" pitchFamily="34" charset="0"/>
              <a:buChar char="•"/>
            </a:pPr>
            <a:r>
              <a:rPr lang="en-US" sz="1600" dirty="0"/>
              <a:t>Fentanyl testing strips</a:t>
            </a:r>
          </a:p>
          <a:p>
            <a:pPr marL="1245870" lvl="2" indent="-285750">
              <a:buFont typeface="Arial" panose="020B0604020202020204" pitchFamily="34" charset="0"/>
              <a:buChar char="•"/>
            </a:pPr>
            <a:r>
              <a:rPr lang="en-US" sz="1600" dirty="0"/>
              <a:t>Safer sex supplies</a:t>
            </a:r>
          </a:p>
          <a:p>
            <a:pPr marL="1245870" lvl="2" indent="-285750">
              <a:buFont typeface="Arial" panose="020B0604020202020204" pitchFamily="34" charset="0"/>
              <a:buChar char="•"/>
            </a:pPr>
            <a:r>
              <a:rPr lang="en-US" sz="1600" dirty="0"/>
              <a:t>Utilization/Distribution of public health vending machines</a:t>
            </a:r>
          </a:p>
          <a:p>
            <a:pPr marL="1245870" lvl="2" indent="-285750">
              <a:buFont typeface="Arial" panose="020B0604020202020204" pitchFamily="34" charset="0"/>
              <a:buChar char="•"/>
            </a:pPr>
            <a:r>
              <a:rPr lang="en-US" sz="1600" dirty="0"/>
              <a:t>Overdose prevention sites</a:t>
            </a:r>
          </a:p>
        </p:txBody>
      </p:sp>
      <p:sp>
        <p:nvSpPr>
          <p:cNvPr id="4" name="Title 1">
            <a:extLst>
              <a:ext uri="{FF2B5EF4-FFF2-40B4-BE49-F238E27FC236}">
                <a16:creationId xmlns:a16="http://schemas.microsoft.com/office/drawing/2014/main" id="{2BABB01C-CDB3-4DE1-A53F-99AF598E86E2}"/>
              </a:ext>
            </a:extLst>
          </p:cNvPr>
          <p:cNvSpPr txBox="1">
            <a:spLocks/>
          </p:cNvSpPr>
          <p:nvPr/>
        </p:nvSpPr>
        <p:spPr>
          <a:xfrm>
            <a:off x="1309315" y="313302"/>
            <a:ext cx="9875520" cy="135636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Join Interim Standing Meeting HHS Recommendations – February 17th</a:t>
            </a:r>
          </a:p>
        </p:txBody>
      </p:sp>
    </p:spTree>
    <p:extLst>
      <p:ext uri="{BB962C8B-B14F-4D97-AF65-F5344CB8AC3E}">
        <p14:creationId xmlns:p14="http://schemas.microsoft.com/office/powerpoint/2010/main" val="26583764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A9924B1-A9D0-4B62-A3D1-68364AD4E19A}"/>
              </a:ext>
            </a:extLst>
          </p:cNvPr>
          <p:cNvSpPr txBox="1"/>
          <p:nvPr/>
        </p:nvSpPr>
        <p:spPr>
          <a:xfrm>
            <a:off x="337930" y="1208197"/>
            <a:ext cx="11516139" cy="3139321"/>
          </a:xfrm>
          <a:prstGeom prst="rect">
            <a:avLst/>
          </a:prstGeom>
          <a:noFill/>
        </p:spPr>
        <p:txBody>
          <a:bodyPr wrap="square">
            <a:spAutoFit/>
          </a:bodyPr>
          <a:lstStyle/>
          <a:p>
            <a:pPr marL="45720" indent="0">
              <a:lnSpc>
                <a:spcPct val="100000"/>
              </a:lnSpc>
              <a:spcBef>
                <a:spcPts val="0"/>
              </a:spcBef>
              <a:buNone/>
            </a:pPr>
            <a:endParaRPr lang="en-US" sz="1800" b="1" dirty="0"/>
          </a:p>
          <a:p>
            <a:pPr marL="45720" indent="0">
              <a:lnSpc>
                <a:spcPct val="100000"/>
              </a:lnSpc>
              <a:spcBef>
                <a:spcPts val="0"/>
              </a:spcBef>
              <a:buNone/>
            </a:pPr>
            <a:endParaRPr lang="en-US" b="1" dirty="0"/>
          </a:p>
          <a:p>
            <a:pPr marL="45720" indent="0">
              <a:lnSpc>
                <a:spcPct val="100000"/>
              </a:lnSpc>
              <a:spcBef>
                <a:spcPts val="0"/>
              </a:spcBef>
              <a:buNone/>
            </a:pPr>
            <a:endParaRPr lang="en-US" sz="1800" b="1" dirty="0"/>
          </a:p>
          <a:p>
            <a:pPr marL="45720"/>
            <a:r>
              <a:rPr lang="en-US" b="1" dirty="0"/>
              <a:t>SBIRT</a:t>
            </a:r>
          </a:p>
          <a:p>
            <a:pPr marL="331470" indent="-285750">
              <a:buFont typeface="Arial" panose="020B0604020202020204" pitchFamily="34" charset="0"/>
              <a:buChar char="•"/>
            </a:pPr>
            <a:r>
              <a:rPr lang="en-US" dirty="0"/>
              <a:t>Encourage greater implementation of Screening, Brief Intervention, and Referral to Treatment (SBIRT) across primary care settings</a:t>
            </a:r>
          </a:p>
          <a:p>
            <a:pPr marL="331470" indent="-285750">
              <a:buFont typeface="Arial" panose="020B0604020202020204" pitchFamily="34" charset="0"/>
              <a:buChar char="•"/>
            </a:pPr>
            <a:endParaRPr lang="en-US" dirty="0"/>
          </a:p>
          <a:p>
            <a:pPr marL="45720"/>
            <a:r>
              <a:rPr lang="en-US" b="1" dirty="0"/>
              <a:t>Service Delivery Design</a:t>
            </a:r>
          </a:p>
          <a:p>
            <a:pPr marL="331470" indent="-285750">
              <a:buFont typeface="Arial" panose="020B0604020202020204" pitchFamily="34" charset="0"/>
              <a:buChar char="•"/>
            </a:pPr>
            <a:r>
              <a:rPr lang="en-US" dirty="0"/>
              <a:t>Engage people who use drugs as subject matter experts </a:t>
            </a:r>
          </a:p>
          <a:p>
            <a:pPr marL="331470" indent="-285750">
              <a:buFont typeface="Arial" panose="020B0604020202020204" pitchFamily="34" charset="0"/>
              <a:buChar char="•"/>
            </a:pPr>
            <a:r>
              <a:rPr lang="en-US" dirty="0"/>
              <a:t>Ensure grassroots organizations have a seat at the table</a:t>
            </a:r>
          </a:p>
          <a:p>
            <a:pPr marL="331470" indent="-285750">
              <a:buFont typeface="Arial" panose="020B0604020202020204" pitchFamily="34" charset="0"/>
              <a:buChar char="•"/>
            </a:pPr>
            <a:r>
              <a:rPr lang="en-US" dirty="0"/>
              <a:t>Ensure the use of housing first initiatives</a:t>
            </a:r>
          </a:p>
        </p:txBody>
      </p:sp>
      <p:sp>
        <p:nvSpPr>
          <p:cNvPr id="4" name="Title 1">
            <a:extLst>
              <a:ext uri="{FF2B5EF4-FFF2-40B4-BE49-F238E27FC236}">
                <a16:creationId xmlns:a16="http://schemas.microsoft.com/office/drawing/2014/main" id="{2BABB01C-CDB3-4DE1-A53F-99AF598E86E2}"/>
              </a:ext>
            </a:extLst>
          </p:cNvPr>
          <p:cNvSpPr txBox="1">
            <a:spLocks/>
          </p:cNvSpPr>
          <p:nvPr/>
        </p:nvSpPr>
        <p:spPr>
          <a:xfrm>
            <a:off x="1309315" y="313302"/>
            <a:ext cx="9875520" cy="135636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Join Interim Standing Meeting HHS Recommendations – February 17th</a:t>
            </a:r>
          </a:p>
        </p:txBody>
      </p:sp>
    </p:spTree>
    <p:extLst>
      <p:ext uri="{BB962C8B-B14F-4D97-AF65-F5344CB8AC3E}">
        <p14:creationId xmlns:p14="http://schemas.microsoft.com/office/powerpoint/2010/main" val="4194411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A55C4-3DE7-40E8-8CE1-35205CB6C7D2}"/>
              </a:ext>
            </a:extLst>
          </p:cNvPr>
          <p:cNvSpPr>
            <a:spLocks noGrp="1"/>
          </p:cNvSpPr>
          <p:nvPr>
            <p:ph type="title"/>
          </p:nvPr>
        </p:nvSpPr>
        <p:spPr/>
        <p:txBody>
          <a:bodyPr/>
          <a:lstStyle/>
          <a:p>
            <a:r>
              <a:rPr lang="en-US" dirty="0"/>
              <a:t>1. Call to Order and Roll Call to Establish Quorum </a:t>
            </a:r>
          </a:p>
        </p:txBody>
      </p:sp>
      <p:graphicFrame>
        <p:nvGraphicFramePr>
          <p:cNvPr id="4" name="Table 3">
            <a:extLst>
              <a:ext uri="{FF2B5EF4-FFF2-40B4-BE49-F238E27FC236}">
                <a16:creationId xmlns:a16="http://schemas.microsoft.com/office/drawing/2014/main" id="{ACAE4819-3F01-4E67-921F-F77DDFB4BAF4}"/>
              </a:ext>
            </a:extLst>
          </p:cNvPr>
          <p:cNvGraphicFramePr>
            <a:graphicFrameLocks noGrp="1"/>
          </p:cNvGraphicFramePr>
          <p:nvPr>
            <p:extLst>
              <p:ext uri="{D42A27DB-BD31-4B8C-83A1-F6EECF244321}">
                <p14:modId xmlns:p14="http://schemas.microsoft.com/office/powerpoint/2010/main" val="4225473342"/>
              </p:ext>
            </p:extLst>
          </p:nvPr>
        </p:nvGraphicFramePr>
        <p:xfrm>
          <a:off x="1143000" y="2323058"/>
          <a:ext cx="9872664" cy="2791887"/>
        </p:xfrm>
        <a:graphic>
          <a:graphicData uri="http://schemas.openxmlformats.org/drawingml/2006/table">
            <a:tbl>
              <a:tblPr firstRow="1" firstCol="1" bandRow="1"/>
              <a:tblGrid>
                <a:gridCol w="3290888">
                  <a:extLst>
                    <a:ext uri="{9D8B030D-6E8A-4147-A177-3AD203B41FA5}">
                      <a16:colId xmlns:a16="http://schemas.microsoft.com/office/drawing/2014/main" val="3988866908"/>
                    </a:ext>
                  </a:extLst>
                </a:gridCol>
                <a:gridCol w="3290888">
                  <a:extLst>
                    <a:ext uri="{9D8B030D-6E8A-4147-A177-3AD203B41FA5}">
                      <a16:colId xmlns:a16="http://schemas.microsoft.com/office/drawing/2014/main" val="176549347"/>
                    </a:ext>
                  </a:extLst>
                </a:gridCol>
                <a:gridCol w="3290888">
                  <a:extLst>
                    <a:ext uri="{9D8B030D-6E8A-4147-A177-3AD203B41FA5}">
                      <a16:colId xmlns:a16="http://schemas.microsoft.com/office/drawing/2014/main" val="4053355369"/>
                    </a:ext>
                  </a:extLst>
                </a:gridCol>
              </a:tblGrid>
              <a:tr h="0">
                <a:tc>
                  <a:txBody>
                    <a:bodyPr/>
                    <a:lstStyle/>
                    <a:p>
                      <a:pPr marL="0" marR="0">
                        <a:lnSpc>
                          <a:spcPct val="107000"/>
                        </a:lnSpc>
                        <a:spcBef>
                          <a:spcPts val="0"/>
                        </a:spcBef>
                        <a:spcAft>
                          <a:spcPts val="800"/>
                        </a:spcAft>
                      </a:pPr>
                      <a:r>
                        <a:rPr lang="en-US" sz="2000" b="1">
                          <a:effectLst/>
                          <a:latin typeface="Calibri" panose="020F0502020204030204" pitchFamily="34" charset="0"/>
                          <a:ea typeface="Calibri" panose="020F0502020204030204" pitchFamily="34" charset="0"/>
                          <a:cs typeface="Times New Roman" panose="02020603050405020304" pitchFamily="18" charset="0"/>
                        </a:rPr>
                        <a:t>Member</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w="12700" cap="flat" cmpd="sng" algn="ctr">
                      <a:solidFill>
                        <a:srgbClr val="418AB3"/>
                      </a:solidFill>
                      <a:prstDash val="solid"/>
                      <a:round/>
                      <a:headEnd type="none" w="med" len="med"/>
                      <a:tailEnd type="none" w="med" len="med"/>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418AB3"/>
                    </a:solidFill>
                  </a:tcPr>
                </a:tc>
                <a:tc>
                  <a:txBody>
                    <a:bodyPr/>
                    <a:lstStyle/>
                    <a:p>
                      <a:pPr marL="0" marR="0">
                        <a:lnSpc>
                          <a:spcPct val="107000"/>
                        </a:lnSpc>
                        <a:spcBef>
                          <a:spcPts val="0"/>
                        </a:spcBef>
                        <a:spcAft>
                          <a:spcPts val="800"/>
                        </a:spcAft>
                      </a:pPr>
                      <a:r>
                        <a:rPr lang="en-US" sz="20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SURG Role</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a:noFill/>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418AB3"/>
                    </a:solidFill>
                  </a:tcPr>
                </a:tc>
                <a:tc>
                  <a:txBody>
                    <a:bodyPr/>
                    <a:lstStyle/>
                    <a:p>
                      <a:pPr marL="0" marR="0">
                        <a:lnSpc>
                          <a:spcPct val="107000"/>
                        </a:lnSpc>
                        <a:spcBef>
                          <a:spcPts val="0"/>
                        </a:spcBef>
                        <a:spcAft>
                          <a:spcPts val="800"/>
                        </a:spcAft>
                      </a:pPr>
                      <a:r>
                        <a:rPr lang="en-US" sz="20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Committee Role</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a:noFill/>
                    </a:lnL>
                    <a:lnR w="12700" cap="flat" cmpd="sng" algn="ctr">
                      <a:solidFill>
                        <a:srgbClr val="418AB3"/>
                      </a:solidFill>
                      <a:prstDash val="solid"/>
                      <a:round/>
                      <a:headEnd type="none" w="med" len="med"/>
                      <a:tailEnd type="none" w="med" len="med"/>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418AB3"/>
                    </a:solidFill>
                  </a:tcPr>
                </a:tc>
                <a:extLst>
                  <a:ext uri="{0D108BD9-81ED-4DB2-BD59-A6C34878D82A}">
                    <a16:rowId xmlns:a16="http://schemas.microsoft.com/office/drawing/2014/main" val="722891844"/>
                  </a:ext>
                </a:extLst>
              </a:tr>
              <a:tr h="392022">
                <a:tc>
                  <a:txBody>
                    <a:bodyPr/>
                    <a:lstStyle/>
                    <a:p>
                      <a:pPr marL="0" marR="0">
                        <a:lnSpc>
                          <a:spcPct val="107000"/>
                        </a:lnSpc>
                        <a:spcBef>
                          <a:spcPts val="0"/>
                        </a:spcBef>
                        <a:spcAft>
                          <a:spcPts val="800"/>
                        </a:spcAft>
                      </a:pPr>
                      <a:r>
                        <a:rPr lang="en-US" sz="20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Senator Fabian Doñate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w="12700" cap="flat" cmpd="sng" algn="ctr">
                      <a:solidFill>
                        <a:srgbClr val="418AB3"/>
                      </a:solidFill>
                      <a:prstDash val="solid"/>
                      <a:round/>
                      <a:headEnd type="none" w="med" len="med"/>
                      <a:tailEnd type="none" w="med" len="med"/>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E8EDF2"/>
                    </a:solidFill>
                  </a:tcPr>
                </a:tc>
                <a:tc>
                  <a:txBody>
                    <a:bodyPr/>
                    <a:lstStyle/>
                    <a:p>
                      <a:pPr marL="0" marR="0">
                        <a:lnSpc>
                          <a:spcPct val="107000"/>
                        </a:lnSpc>
                        <a:spcBef>
                          <a:spcPts val="0"/>
                        </a:spcBef>
                        <a:spcAft>
                          <a:spcPts val="800"/>
                        </a:spcAft>
                      </a:pPr>
                      <a:r>
                        <a:rPr lang="en-US"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Senate Majority Appointee</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a:noFill/>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E8EDF2"/>
                    </a:solidFill>
                  </a:tcPr>
                </a:tc>
                <a:tc>
                  <a:txBody>
                    <a:bodyPr/>
                    <a:lstStyle/>
                    <a:p>
                      <a:pPr marL="0" marR="0">
                        <a:lnSpc>
                          <a:spcPct val="107000"/>
                        </a:lnSpc>
                        <a:spcBef>
                          <a:spcPts val="0"/>
                        </a:spcBef>
                        <a:spcAft>
                          <a:spcPts val="800"/>
                        </a:spcAft>
                      </a:pPr>
                      <a:r>
                        <a:rPr lang="en-US"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Chair</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a:noFill/>
                    </a:lnL>
                    <a:lnR w="12700" cap="flat" cmpd="sng" algn="ctr">
                      <a:solidFill>
                        <a:srgbClr val="418AB3"/>
                      </a:solidFill>
                      <a:prstDash val="solid"/>
                      <a:round/>
                      <a:headEnd type="none" w="med" len="med"/>
                      <a:tailEnd type="none" w="med" len="med"/>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E8EDF2"/>
                    </a:solidFill>
                  </a:tcPr>
                </a:tc>
                <a:extLst>
                  <a:ext uri="{0D108BD9-81ED-4DB2-BD59-A6C34878D82A}">
                    <a16:rowId xmlns:a16="http://schemas.microsoft.com/office/drawing/2014/main" val="1117506807"/>
                  </a:ext>
                </a:extLst>
              </a:tr>
              <a:tr h="392022">
                <a:tc>
                  <a:txBody>
                    <a:bodyPr/>
                    <a:lstStyle/>
                    <a:p>
                      <a:pPr marL="0" marR="0">
                        <a:lnSpc>
                          <a:spcPct val="107000"/>
                        </a:lnSpc>
                        <a:spcBef>
                          <a:spcPts val="0"/>
                        </a:spcBef>
                        <a:spcAft>
                          <a:spcPts val="800"/>
                        </a:spcAft>
                      </a:pPr>
                      <a:r>
                        <a:rPr lang="en-US" sz="2000" b="1">
                          <a:effectLst/>
                          <a:latin typeface="Calibri" panose="020F0502020204030204" pitchFamily="34" charset="0"/>
                          <a:ea typeface="Calibri" panose="020F0502020204030204" pitchFamily="34" charset="0"/>
                          <a:cs typeface="Times New Roman" panose="02020603050405020304" pitchFamily="18" charset="0"/>
                        </a:rPr>
                        <a:t>Debi Nadler</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w="12700" cap="flat" cmpd="sng" algn="ctr">
                      <a:solidFill>
                        <a:srgbClr val="418AB3"/>
                      </a:solidFill>
                      <a:prstDash val="solid"/>
                      <a:round/>
                      <a:headEnd type="none" w="med" len="med"/>
                      <a:tailEnd type="none" w="med" len="med"/>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tcPr>
                </a:tc>
                <a:tc>
                  <a:txBody>
                    <a:bodyPr/>
                    <a:lstStyle/>
                    <a:p>
                      <a:pPr marL="0" marR="0">
                        <a:lnSpc>
                          <a:spcPct val="107000"/>
                        </a:lnSpc>
                        <a:spcBef>
                          <a:spcPts val="0"/>
                        </a:spcBef>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Advocate/Family Member</a:t>
                      </a:r>
                    </a:p>
                  </a:txBody>
                  <a:tcPr marL="68580" marR="68580" marT="9525" marB="0" anchor="b">
                    <a:lnL>
                      <a:noFill/>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tcPr>
                </a:tc>
                <a:tc>
                  <a:txBody>
                    <a:bodyPr/>
                    <a:lstStyle/>
                    <a:p>
                      <a:pPr marL="0" marR="0">
                        <a:lnSpc>
                          <a:spcPct val="107000"/>
                        </a:lnSpc>
                        <a:spcBef>
                          <a:spcPts val="0"/>
                        </a:spcBef>
                        <a:spcAft>
                          <a:spcPts val="800"/>
                        </a:spcAft>
                      </a:pPr>
                      <a:r>
                        <a:rPr lang="en-US" sz="2000">
                          <a:effectLst/>
                          <a:latin typeface="Calibri" panose="020F0502020204030204" pitchFamily="34" charset="0"/>
                          <a:ea typeface="Calibri" panose="020F0502020204030204" pitchFamily="34" charset="0"/>
                          <a:cs typeface="Times New Roman" panose="02020603050405020304" pitchFamily="18" charset="0"/>
                        </a:rPr>
                        <a:t>Member</a:t>
                      </a:r>
                    </a:p>
                  </a:txBody>
                  <a:tcPr marL="68580" marR="68580" marT="9525" marB="0" anchor="b">
                    <a:lnL>
                      <a:noFill/>
                    </a:lnL>
                    <a:lnR w="12700" cap="flat" cmpd="sng" algn="ctr">
                      <a:solidFill>
                        <a:srgbClr val="418AB3"/>
                      </a:solidFill>
                      <a:prstDash val="solid"/>
                      <a:round/>
                      <a:headEnd type="none" w="med" len="med"/>
                      <a:tailEnd type="none" w="med" len="med"/>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tcPr>
                </a:tc>
                <a:extLst>
                  <a:ext uri="{0D108BD9-81ED-4DB2-BD59-A6C34878D82A}">
                    <a16:rowId xmlns:a16="http://schemas.microsoft.com/office/drawing/2014/main" val="2984988552"/>
                  </a:ext>
                </a:extLst>
              </a:tr>
              <a:tr h="392022">
                <a:tc>
                  <a:txBody>
                    <a:bodyPr/>
                    <a:lstStyle/>
                    <a:p>
                      <a:pPr marL="0" marR="0">
                        <a:lnSpc>
                          <a:spcPct val="107000"/>
                        </a:lnSpc>
                        <a:spcBef>
                          <a:spcPts val="0"/>
                        </a:spcBef>
                        <a:spcAft>
                          <a:spcPts val="800"/>
                        </a:spcAft>
                      </a:pPr>
                      <a:r>
                        <a:rPr lang="en-US" sz="20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Erik Schoen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w="12700" cap="flat" cmpd="sng" algn="ctr">
                      <a:solidFill>
                        <a:srgbClr val="418AB3"/>
                      </a:solidFill>
                      <a:prstDash val="solid"/>
                      <a:round/>
                      <a:headEnd type="none" w="med" len="med"/>
                      <a:tailEnd type="none" w="med" len="med"/>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E8EDF2"/>
                    </a:solidFill>
                  </a:tcPr>
                </a:tc>
                <a:tc>
                  <a:txBody>
                    <a:bodyPr/>
                    <a:lstStyle/>
                    <a:p>
                      <a:pPr marL="0" marR="0">
                        <a:lnSpc>
                          <a:spcPct val="107000"/>
                        </a:lnSpc>
                        <a:spcBef>
                          <a:spcPts val="0"/>
                        </a:spcBef>
                        <a:spcAft>
                          <a:spcPts val="800"/>
                        </a:spcAft>
                      </a:pPr>
                      <a:r>
                        <a:rPr lang="en-US"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SUD Prevention Coalition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a:noFill/>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E8EDF2"/>
                    </a:solidFill>
                  </a:tcPr>
                </a:tc>
                <a:tc>
                  <a:txBody>
                    <a:bodyPr/>
                    <a:lstStyle/>
                    <a:p>
                      <a:pPr marL="0" marR="0">
                        <a:lnSpc>
                          <a:spcPct val="107000"/>
                        </a:lnSpc>
                        <a:spcBef>
                          <a:spcPts val="0"/>
                        </a:spcBef>
                        <a:spcAft>
                          <a:spcPts val="800"/>
                        </a:spcAft>
                      </a:pPr>
                      <a:r>
                        <a:rPr lang="en-US"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Member</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a:noFill/>
                    </a:lnL>
                    <a:lnR w="12700" cap="flat" cmpd="sng" algn="ctr">
                      <a:solidFill>
                        <a:srgbClr val="418AB3"/>
                      </a:solidFill>
                      <a:prstDash val="solid"/>
                      <a:round/>
                      <a:headEnd type="none" w="med" len="med"/>
                      <a:tailEnd type="none" w="med" len="med"/>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E8EDF2"/>
                    </a:solidFill>
                  </a:tcPr>
                </a:tc>
                <a:extLst>
                  <a:ext uri="{0D108BD9-81ED-4DB2-BD59-A6C34878D82A}">
                    <a16:rowId xmlns:a16="http://schemas.microsoft.com/office/drawing/2014/main" val="3890629454"/>
                  </a:ext>
                </a:extLst>
              </a:tr>
              <a:tr h="392022">
                <a:tc>
                  <a:txBody>
                    <a:bodyPr/>
                    <a:lstStyle/>
                    <a:p>
                      <a:pPr marL="0" marR="0">
                        <a:lnSpc>
                          <a:spcPct val="107000"/>
                        </a:lnSpc>
                        <a:spcBef>
                          <a:spcPts val="0"/>
                        </a:spcBef>
                        <a:spcAft>
                          <a:spcPts val="800"/>
                        </a:spcAft>
                      </a:pPr>
                      <a:r>
                        <a:rPr lang="en-US" sz="2000" b="1">
                          <a:effectLst/>
                          <a:latin typeface="Calibri" panose="020F0502020204030204" pitchFamily="34" charset="0"/>
                          <a:ea typeface="Calibri" panose="020F0502020204030204" pitchFamily="34" charset="0"/>
                          <a:cs typeface="Times New Roman" panose="02020603050405020304" pitchFamily="18" charset="0"/>
                        </a:rPr>
                        <a:t>Jessica Johnson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w="12700" cap="flat" cmpd="sng" algn="ctr">
                      <a:solidFill>
                        <a:srgbClr val="418AB3"/>
                      </a:solidFill>
                      <a:prstDash val="solid"/>
                      <a:round/>
                      <a:headEnd type="none" w="med" len="med"/>
                      <a:tailEnd type="none" w="med" len="med"/>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tcPr>
                </a:tc>
                <a:tc>
                  <a:txBody>
                    <a:bodyPr/>
                    <a:lstStyle/>
                    <a:p>
                      <a:pPr marL="0" marR="0">
                        <a:lnSpc>
                          <a:spcPct val="107000"/>
                        </a:lnSpc>
                        <a:spcBef>
                          <a:spcPts val="0"/>
                        </a:spcBef>
                        <a:spcAft>
                          <a:spcPts val="800"/>
                        </a:spcAft>
                      </a:pPr>
                      <a:r>
                        <a:rPr lang="en-US" sz="2000">
                          <a:effectLst/>
                          <a:latin typeface="Calibri" panose="020F0502020204030204" pitchFamily="34" charset="0"/>
                          <a:ea typeface="Calibri" panose="020F0502020204030204" pitchFamily="34" charset="0"/>
                          <a:cs typeface="Times New Roman" panose="02020603050405020304" pitchFamily="18" charset="0"/>
                        </a:rPr>
                        <a:t>Urban Human Services (Clark County)</a:t>
                      </a:r>
                    </a:p>
                  </a:txBody>
                  <a:tcPr marL="68580" marR="68580" marT="9525" marB="0" anchor="b">
                    <a:lnL>
                      <a:noFill/>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tcPr>
                </a:tc>
                <a:tc>
                  <a:txBody>
                    <a:bodyPr/>
                    <a:lstStyle/>
                    <a:p>
                      <a:pPr marL="0" marR="0">
                        <a:lnSpc>
                          <a:spcPct val="107000"/>
                        </a:lnSpc>
                        <a:spcBef>
                          <a:spcPts val="0"/>
                        </a:spcBef>
                        <a:spcAft>
                          <a:spcPts val="800"/>
                        </a:spcAft>
                      </a:pPr>
                      <a:r>
                        <a:rPr lang="en-US" sz="2000">
                          <a:effectLst/>
                          <a:latin typeface="Calibri" panose="020F0502020204030204" pitchFamily="34" charset="0"/>
                          <a:ea typeface="Calibri" panose="020F0502020204030204" pitchFamily="34" charset="0"/>
                          <a:cs typeface="Times New Roman" panose="02020603050405020304" pitchFamily="18" charset="0"/>
                        </a:rPr>
                        <a:t>Member</a:t>
                      </a:r>
                    </a:p>
                  </a:txBody>
                  <a:tcPr marL="68580" marR="68580" marT="9525" marB="0" anchor="b">
                    <a:lnL>
                      <a:noFill/>
                    </a:lnL>
                    <a:lnR w="12700" cap="flat" cmpd="sng" algn="ctr">
                      <a:solidFill>
                        <a:srgbClr val="418AB3"/>
                      </a:solidFill>
                      <a:prstDash val="solid"/>
                      <a:round/>
                      <a:headEnd type="none" w="med" len="med"/>
                      <a:tailEnd type="none" w="med" len="med"/>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tcPr>
                </a:tc>
                <a:extLst>
                  <a:ext uri="{0D108BD9-81ED-4DB2-BD59-A6C34878D82A}">
                    <a16:rowId xmlns:a16="http://schemas.microsoft.com/office/drawing/2014/main" val="4261073381"/>
                  </a:ext>
                </a:extLst>
              </a:tr>
              <a:tr h="392022">
                <a:tc>
                  <a:txBody>
                    <a:bodyPr/>
                    <a:lstStyle/>
                    <a:p>
                      <a:pPr marL="0" marR="0">
                        <a:lnSpc>
                          <a:spcPct val="107000"/>
                        </a:lnSpc>
                        <a:spcBef>
                          <a:spcPts val="0"/>
                        </a:spcBef>
                        <a:spcAft>
                          <a:spcPts val="800"/>
                        </a:spcAft>
                      </a:pPr>
                      <a:r>
                        <a:rPr lang="en-US" sz="20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Senator Heidi Seevers-Gansert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w="12700" cap="flat" cmpd="sng" algn="ctr">
                      <a:solidFill>
                        <a:srgbClr val="418AB3"/>
                      </a:solidFill>
                      <a:prstDash val="solid"/>
                      <a:round/>
                      <a:headEnd type="none" w="med" len="med"/>
                      <a:tailEnd type="none" w="med" len="med"/>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E8EDF2"/>
                    </a:solidFill>
                  </a:tcPr>
                </a:tc>
                <a:tc>
                  <a:txBody>
                    <a:bodyPr/>
                    <a:lstStyle/>
                    <a:p>
                      <a:pPr marL="0" marR="0">
                        <a:lnSpc>
                          <a:spcPct val="107000"/>
                        </a:lnSpc>
                        <a:spcBef>
                          <a:spcPts val="0"/>
                        </a:spcBef>
                        <a:spcAft>
                          <a:spcPts val="800"/>
                        </a:spcAft>
                      </a:pPr>
                      <a:r>
                        <a:rPr lang="en-US"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Senate Minority Appointee</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a:noFill/>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E8EDF2"/>
                    </a:solidFill>
                  </a:tcPr>
                </a:tc>
                <a:tc>
                  <a:txBody>
                    <a:bodyPr/>
                    <a:lstStyle/>
                    <a:p>
                      <a:pPr marL="0" marR="0">
                        <a:lnSpc>
                          <a:spcPct val="107000"/>
                        </a:lnSpc>
                        <a:spcBef>
                          <a:spcPts val="0"/>
                        </a:spcBef>
                        <a:spcAft>
                          <a:spcPts val="800"/>
                        </a:spcAft>
                      </a:pPr>
                      <a:r>
                        <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Member</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a:noFill/>
                    </a:lnL>
                    <a:lnR w="12700" cap="flat" cmpd="sng" algn="ctr">
                      <a:solidFill>
                        <a:srgbClr val="418AB3"/>
                      </a:solidFill>
                      <a:prstDash val="solid"/>
                      <a:round/>
                      <a:headEnd type="none" w="med" len="med"/>
                      <a:tailEnd type="none" w="med" len="med"/>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E8EDF2"/>
                    </a:solidFill>
                  </a:tcPr>
                </a:tc>
                <a:extLst>
                  <a:ext uri="{0D108BD9-81ED-4DB2-BD59-A6C34878D82A}">
                    <a16:rowId xmlns:a16="http://schemas.microsoft.com/office/drawing/2014/main" val="1964374458"/>
                  </a:ext>
                </a:extLst>
              </a:tr>
            </a:tbl>
          </a:graphicData>
        </a:graphic>
      </p:graphicFrame>
    </p:spTree>
    <p:extLst>
      <p:ext uri="{BB962C8B-B14F-4D97-AF65-F5344CB8AC3E}">
        <p14:creationId xmlns:p14="http://schemas.microsoft.com/office/powerpoint/2010/main" val="38780424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A9924B1-A9D0-4B62-A3D1-68364AD4E19A}"/>
              </a:ext>
            </a:extLst>
          </p:cNvPr>
          <p:cNvSpPr txBox="1"/>
          <p:nvPr/>
        </p:nvSpPr>
        <p:spPr>
          <a:xfrm>
            <a:off x="337930" y="1208197"/>
            <a:ext cx="11516139" cy="3139321"/>
          </a:xfrm>
          <a:prstGeom prst="rect">
            <a:avLst/>
          </a:prstGeom>
          <a:noFill/>
        </p:spPr>
        <p:txBody>
          <a:bodyPr wrap="square">
            <a:spAutoFit/>
          </a:bodyPr>
          <a:lstStyle/>
          <a:p>
            <a:pPr marL="45720" indent="0">
              <a:lnSpc>
                <a:spcPct val="100000"/>
              </a:lnSpc>
              <a:spcBef>
                <a:spcPts val="0"/>
              </a:spcBef>
              <a:buNone/>
            </a:pPr>
            <a:endParaRPr lang="en-US" sz="1800" b="1" dirty="0"/>
          </a:p>
          <a:p>
            <a:pPr marL="45720" indent="0">
              <a:lnSpc>
                <a:spcPct val="100000"/>
              </a:lnSpc>
              <a:spcBef>
                <a:spcPts val="0"/>
              </a:spcBef>
              <a:buNone/>
            </a:pPr>
            <a:endParaRPr lang="en-US" b="1" dirty="0"/>
          </a:p>
          <a:p>
            <a:pPr marL="45720" indent="0">
              <a:lnSpc>
                <a:spcPct val="100000"/>
              </a:lnSpc>
              <a:spcBef>
                <a:spcPts val="0"/>
              </a:spcBef>
              <a:buNone/>
            </a:pPr>
            <a:endParaRPr lang="en-US" sz="1800" b="1" dirty="0"/>
          </a:p>
          <a:p>
            <a:pPr marL="45720"/>
            <a:r>
              <a:rPr lang="en-US" b="1" dirty="0"/>
              <a:t>Prevention Efforts Related to SUD in Youth</a:t>
            </a:r>
          </a:p>
          <a:p>
            <a:pPr marL="331470" indent="-285750">
              <a:buFont typeface="Arial" panose="020B0604020202020204" pitchFamily="34" charset="0"/>
              <a:buChar char="•"/>
            </a:pPr>
            <a:r>
              <a:rPr lang="en-US" dirty="0"/>
              <a:t>Funding for early intervention for SUD</a:t>
            </a:r>
          </a:p>
          <a:p>
            <a:pPr marL="331470" indent="-285750">
              <a:buFont typeface="Arial" panose="020B0604020202020204" pitchFamily="34" charset="0"/>
              <a:buChar char="•"/>
            </a:pPr>
            <a:r>
              <a:rPr lang="en-US" dirty="0"/>
              <a:t>Educational opportunities to increase competency of clinicians providing adolescent care</a:t>
            </a:r>
          </a:p>
          <a:p>
            <a:pPr marL="331470" indent="-285750">
              <a:buFont typeface="Arial" panose="020B0604020202020204" pitchFamily="34" charset="0"/>
              <a:buChar char="•"/>
            </a:pPr>
            <a:r>
              <a:rPr lang="en-US" dirty="0"/>
              <a:t>Enable educators to build capacity to address psychological first aid for students</a:t>
            </a:r>
          </a:p>
          <a:p>
            <a:pPr marL="331470" indent="-285750">
              <a:buFont typeface="Arial" panose="020B0604020202020204" pitchFamily="34" charset="0"/>
              <a:buChar char="•"/>
            </a:pPr>
            <a:r>
              <a:rPr lang="en-US" dirty="0"/>
              <a:t>Co-located integrated supports with mental health and SUD professionals working side by side in schools</a:t>
            </a:r>
          </a:p>
          <a:p>
            <a:pPr marL="331470" indent="-285750">
              <a:buFont typeface="Arial" panose="020B0604020202020204" pitchFamily="34" charset="0"/>
              <a:buChar char="•"/>
            </a:pPr>
            <a:r>
              <a:rPr lang="en-US" dirty="0"/>
              <a:t>Invest in a multi-disciplinary, </a:t>
            </a:r>
            <a:r>
              <a:rPr lang="en-US"/>
              <a:t>cross department </a:t>
            </a:r>
            <a:r>
              <a:rPr lang="en-US" dirty="0"/>
              <a:t>School Based Behavioral Health team. </a:t>
            </a:r>
          </a:p>
          <a:p>
            <a:pPr marL="331470" indent="-285750">
              <a:buFont typeface="Arial" panose="020B0604020202020204" pitchFamily="34" charset="0"/>
              <a:buChar char="•"/>
            </a:pPr>
            <a:r>
              <a:rPr lang="en-US" dirty="0"/>
              <a:t>Expand Medicaid billing opportunities and allow blended and braided funding to facilitate services for system involved and at-risk youth. </a:t>
            </a:r>
          </a:p>
        </p:txBody>
      </p:sp>
      <p:sp>
        <p:nvSpPr>
          <p:cNvPr id="4" name="Title 1">
            <a:extLst>
              <a:ext uri="{FF2B5EF4-FFF2-40B4-BE49-F238E27FC236}">
                <a16:creationId xmlns:a16="http://schemas.microsoft.com/office/drawing/2014/main" id="{2BABB01C-CDB3-4DE1-A53F-99AF598E86E2}"/>
              </a:ext>
            </a:extLst>
          </p:cNvPr>
          <p:cNvSpPr txBox="1">
            <a:spLocks/>
          </p:cNvSpPr>
          <p:nvPr/>
        </p:nvSpPr>
        <p:spPr>
          <a:xfrm>
            <a:off x="1309315" y="313302"/>
            <a:ext cx="9875520" cy="135636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Join Interim Standing Meeting HHS Recommendations – March 24th</a:t>
            </a:r>
          </a:p>
        </p:txBody>
      </p:sp>
    </p:spTree>
    <p:extLst>
      <p:ext uri="{BB962C8B-B14F-4D97-AF65-F5344CB8AC3E}">
        <p14:creationId xmlns:p14="http://schemas.microsoft.com/office/powerpoint/2010/main" val="17739687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F0941-0970-4A9C-9818-A19E4297DDD1}"/>
              </a:ext>
            </a:extLst>
          </p:cNvPr>
          <p:cNvSpPr>
            <a:spLocks noGrp="1"/>
          </p:cNvSpPr>
          <p:nvPr>
            <p:ph type="title"/>
          </p:nvPr>
        </p:nvSpPr>
        <p:spPr>
          <a:xfrm>
            <a:off x="1775900" y="637563"/>
            <a:ext cx="8640201" cy="3070370"/>
          </a:xfrm>
        </p:spPr>
        <p:txBody>
          <a:bodyPr vert="horz" lIns="91440" tIns="45720" rIns="91440" bIns="45720" rtlCol="0" anchor="b">
            <a:normAutofit/>
          </a:bodyPr>
          <a:lstStyle/>
          <a:p>
            <a:r>
              <a:rPr lang="en-US" sz="4800" b="1" kern="1200" cap="all" baseline="0" dirty="0">
                <a:solidFill>
                  <a:schemeClr val="tx1"/>
                </a:solidFill>
                <a:latin typeface="+mj-lt"/>
                <a:ea typeface="+mj-ea"/>
                <a:cs typeface="+mj-cs"/>
              </a:rPr>
              <a:t>6. May Meeting Date</a:t>
            </a:r>
          </a:p>
        </p:txBody>
      </p:sp>
      <p:sp>
        <p:nvSpPr>
          <p:cNvPr id="3" name="TextBox 2">
            <a:extLst>
              <a:ext uri="{FF2B5EF4-FFF2-40B4-BE49-F238E27FC236}">
                <a16:creationId xmlns:a16="http://schemas.microsoft.com/office/drawing/2014/main" id="{D83166B8-C231-40B0-B2E8-F9E29924D89D}"/>
              </a:ext>
            </a:extLst>
          </p:cNvPr>
          <p:cNvSpPr txBox="1"/>
          <p:nvPr/>
        </p:nvSpPr>
        <p:spPr>
          <a:xfrm>
            <a:off x="5634976" y="4649943"/>
            <a:ext cx="922047" cy="523220"/>
          </a:xfrm>
          <a:prstGeom prst="rect">
            <a:avLst/>
          </a:prstGeom>
          <a:noFill/>
        </p:spPr>
        <p:txBody>
          <a:bodyPr wrap="none" rtlCol="0">
            <a:spAutoFit/>
          </a:bodyPr>
          <a:lstStyle/>
          <a:p>
            <a:pPr algn="ctr"/>
            <a:r>
              <a:rPr lang="en-US" sz="2800" b="1" dirty="0"/>
              <a:t>TBD</a:t>
            </a:r>
          </a:p>
        </p:txBody>
      </p:sp>
    </p:spTree>
    <p:extLst>
      <p:ext uri="{BB962C8B-B14F-4D97-AF65-F5344CB8AC3E}">
        <p14:creationId xmlns:p14="http://schemas.microsoft.com/office/powerpoint/2010/main" val="15246254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F0941-0970-4A9C-9818-A19E4297DDD1}"/>
              </a:ext>
            </a:extLst>
          </p:cNvPr>
          <p:cNvSpPr>
            <a:spLocks noGrp="1"/>
          </p:cNvSpPr>
          <p:nvPr>
            <p:ph type="title"/>
          </p:nvPr>
        </p:nvSpPr>
        <p:spPr>
          <a:xfrm>
            <a:off x="1775900" y="637563"/>
            <a:ext cx="8640201" cy="3070370"/>
          </a:xfrm>
        </p:spPr>
        <p:txBody>
          <a:bodyPr vert="horz" lIns="91440" tIns="45720" rIns="91440" bIns="45720" rtlCol="0" anchor="b">
            <a:normAutofit/>
          </a:bodyPr>
          <a:lstStyle/>
          <a:p>
            <a:r>
              <a:rPr lang="en-US" sz="4800" b="1" dirty="0"/>
              <a:t>7</a:t>
            </a:r>
            <a:r>
              <a:rPr lang="en-US" sz="4800" b="1" kern="1200" cap="all" baseline="0" dirty="0">
                <a:solidFill>
                  <a:schemeClr val="tx1"/>
                </a:solidFill>
                <a:latin typeface="+mj-lt"/>
                <a:ea typeface="+mj-ea"/>
                <a:cs typeface="+mj-cs"/>
              </a:rPr>
              <a:t>. Public Comment </a:t>
            </a:r>
          </a:p>
        </p:txBody>
      </p:sp>
    </p:spTree>
    <p:extLst>
      <p:ext uri="{BB962C8B-B14F-4D97-AF65-F5344CB8AC3E}">
        <p14:creationId xmlns:p14="http://schemas.microsoft.com/office/powerpoint/2010/main" val="42800658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F0941-0970-4A9C-9818-A19E4297DDD1}"/>
              </a:ext>
            </a:extLst>
          </p:cNvPr>
          <p:cNvSpPr>
            <a:spLocks noGrp="1"/>
          </p:cNvSpPr>
          <p:nvPr>
            <p:ph type="title"/>
          </p:nvPr>
        </p:nvSpPr>
        <p:spPr/>
        <p:txBody>
          <a:bodyPr/>
          <a:lstStyle/>
          <a:p>
            <a:r>
              <a:rPr lang="en-US" dirty="0"/>
              <a:t>Public Comment </a:t>
            </a:r>
          </a:p>
        </p:txBody>
      </p:sp>
      <p:sp>
        <p:nvSpPr>
          <p:cNvPr id="3" name="Content Placeholder 2">
            <a:extLst>
              <a:ext uri="{FF2B5EF4-FFF2-40B4-BE49-F238E27FC236}">
                <a16:creationId xmlns:a16="http://schemas.microsoft.com/office/drawing/2014/main" id="{A829DDE6-E08A-4BEC-AF90-C313BAFDC31B}"/>
              </a:ext>
            </a:extLst>
          </p:cNvPr>
          <p:cNvSpPr>
            <a:spLocks noGrp="1"/>
          </p:cNvSpPr>
          <p:nvPr>
            <p:ph idx="1"/>
          </p:nvPr>
        </p:nvSpPr>
        <p:spPr/>
        <p:txBody>
          <a:bodyPr>
            <a:normAutofit/>
          </a:bodyPr>
          <a:lstStyle/>
          <a:p>
            <a:r>
              <a:rPr lang="en-US" dirty="0"/>
              <a:t>Public comment will be received in-person via the Zoom Meeting. Public comment shall be limited to three (3) minutes per person (this is a period devoted to comments by the general public, if any, and discussion of those comments). No action may be taken upon a matter raised during a period devoted to comments by the general public until the matter itself has been specifically included on an agenda as an item upon which action may be taken pursuant to NRS 241.020.</a:t>
            </a:r>
          </a:p>
        </p:txBody>
      </p:sp>
    </p:spTree>
    <p:extLst>
      <p:ext uri="{BB962C8B-B14F-4D97-AF65-F5344CB8AC3E}">
        <p14:creationId xmlns:p14="http://schemas.microsoft.com/office/powerpoint/2010/main" val="12133936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4F335-CC1A-439E-839D-C7F5634C047F}"/>
              </a:ext>
            </a:extLst>
          </p:cNvPr>
          <p:cNvSpPr>
            <a:spLocks noGrp="1"/>
          </p:cNvSpPr>
          <p:nvPr>
            <p:ph type="title"/>
          </p:nvPr>
        </p:nvSpPr>
        <p:spPr>
          <a:xfrm>
            <a:off x="838199" y="291090"/>
            <a:ext cx="10515599" cy="932688"/>
          </a:xfrm>
        </p:spPr>
        <p:txBody>
          <a:bodyPr vert="horz" lIns="91440" tIns="45720" rIns="91440" bIns="45720" rtlCol="0" anchor="b">
            <a:normAutofit/>
          </a:bodyPr>
          <a:lstStyle/>
          <a:p>
            <a:r>
              <a:rPr lang="en-US" sz="3200" b="1" kern="1200">
                <a:solidFill>
                  <a:schemeClr val="tx1"/>
                </a:solidFill>
                <a:latin typeface="Times New Roman" panose="02020603050405020304" pitchFamily="18" charset="0"/>
                <a:cs typeface="Times New Roman" panose="02020603050405020304" pitchFamily="18" charset="0"/>
              </a:rPr>
              <a:t>Additional Information, Resources &amp; Updates Available At: </a:t>
            </a:r>
          </a:p>
        </p:txBody>
      </p:sp>
      <p:sp>
        <p:nvSpPr>
          <p:cNvPr id="4" name="Rectangle 1">
            <a:extLst>
              <a:ext uri="{FF2B5EF4-FFF2-40B4-BE49-F238E27FC236}">
                <a16:creationId xmlns:a16="http://schemas.microsoft.com/office/drawing/2014/main" id="{47368B6C-38EA-4AC0-98BA-FD3250A7B684}"/>
              </a:ext>
            </a:extLst>
          </p:cNvPr>
          <p:cNvSpPr>
            <a:spLocks noGrp="1" noChangeArrowheads="1"/>
          </p:cNvSpPr>
          <p:nvPr>
            <p:ph type="body" idx="1"/>
          </p:nvPr>
        </p:nvSpPr>
        <p:spPr bwMode="auto">
          <a:xfrm>
            <a:off x="838199" y="1308832"/>
            <a:ext cx="10515599" cy="420624"/>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Autofit/>
          </a:bodyPr>
          <a:lstStyle/>
          <a:p>
            <a:pPr marR="0" lvl="0" fontAlgn="base">
              <a:spcAft>
                <a:spcPct val="0"/>
              </a:spcAft>
              <a:buClrTx/>
              <a:buSzTx/>
              <a:tabLst/>
            </a:pPr>
            <a:r>
              <a:rPr kumimoji="0" lang="en-US" altLang="en-US" sz="4000" b="0" i="0" u="none" strike="noStrike" kern="1200" cap="none" normalizeH="0" baseline="0" dirty="0">
                <a:ln>
                  <a:noFill/>
                </a:ln>
                <a:solidFill>
                  <a:schemeClr val="tx1"/>
                </a:solidFill>
                <a:effectLst/>
                <a:latin typeface="Times New Roman" panose="02020603050405020304" pitchFamily="18" charset="0"/>
                <a:cs typeface="Times New Roman" panose="02020603050405020304" pitchFamily="18" charset="0"/>
                <a:hlinkClick r:id="rId2"/>
              </a:rPr>
              <a:t>https://ag.nv.gov/About/Administration/Substance_Use_Response_Working_Group_(SURG)/</a:t>
            </a:r>
            <a:r>
              <a:rPr kumimoji="0" lang="en-US" altLang="en-US" sz="4000" b="0" i="0" u="none" strike="noStrike" kern="1200" cap="none" normalizeH="0" baseline="0" dirty="0">
                <a:ln>
                  <a:noFill/>
                </a:ln>
                <a:solidFill>
                  <a:schemeClr val="tx1"/>
                </a:solidFill>
                <a:effectLst/>
                <a:latin typeface="Times New Roman" panose="02020603050405020304" pitchFamily="18" charset="0"/>
                <a:cs typeface="Times New Roman" panose="02020603050405020304" pitchFamily="18" charset="0"/>
              </a:rPr>
              <a:t> </a:t>
            </a:r>
          </a:p>
        </p:txBody>
      </p:sp>
      <p:pic>
        <p:nvPicPr>
          <p:cNvPr id="5" name="Picture 4">
            <a:extLst>
              <a:ext uri="{FF2B5EF4-FFF2-40B4-BE49-F238E27FC236}">
                <a16:creationId xmlns:a16="http://schemas.microsoft.com/office/drawing/2014/main" id="{0F78515D-CDB3-4859-8B1E-368823AF5DEB}"/>
              </a:ext>
            </a:extLst>
          </p:cNvPr>
          <p:cNvPicPr>
            <a:picLocks noChangeAspect="1"/>
          </p:cNvPicPr>
          <p:nvPr/>
        </p:nvPicPr>
        <p:blipFill>
          <a:blip r:embed="rId3"/>
          <a:stretch>
            <a:fillRect/>
          </a:stretch>
        </p:blipFill>
        <p:spPr>
          <a:xfrm>
            <a:off x="838198" y="3054441"/>
            <a:ext cx="10515599" cy="3154680"/>
          </a:xfrm>
          <a:prstGeom prst="rect">
            <a:avLst/>
          </a:prstGeom>
        </p:spPr>
      </p:pic>
    </p:spTree>
    <p:extLst>
      <p:ext uri="{BB962C8B-B14F-4D97-AF65-F5344CB8AC3E}">
        <p14:creationId xmlns:p14="http://schemas.microsoft.com/office/powerpoint/2010/main" val="2791740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6DBAD6-8CB8-42FF-B0D9-6CE619D423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A7992F3A-302F-47CA-BADD-CDE4380851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C66864FA-1731-4EE6-AC97-3A689D688AC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E01631EF-15E1-48EF-9924-09DC488BD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6" name="Rectangle 15">
            <a:extLst>
              <a:ext uri="{FF2B5EF4-FFF2-40B4-BE49-F238E27FC236}">
                <a16:creationId xmlns:a16="http://schemas.microsoft.com/office/drawing/2014/main" id="{F324104A-EE89-4314-9D93-42AD782927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FADE0EB-87FE-4B25-B880-02D302BDD327}"/>
              </a:ext>
            </a:extLst>
          </p:cNvPr>
          <p:cNvSpPr>
            <a:spLocks noGrp="1"/>
          </p:cNvSpPr>
          <p:nvPr>
            <p:ph type="title"/>
          </p:nvPr>
        </p:nvSpPr>
        <p:spPr>
          <a:xfrm>
            <a:off x="1775900" y="637563"/>
            <a:ext cx="8640201" cy="3070370"/>
          </a:xfrm>
        </p:spPr>
        <p:txBody>
          <a:bodyPr vert="horz" lIns="91440" tIns="45720" rIns="91440" bIns="45720" rtlCol="0" anchor="b">
            <a:normAutofit/>
          </a:bodyPr>
          <a:lstStyle/>
          <a:p>
            <a:pPr algn="ctr">
              <a:lnSpc>
                <a:spcPct val="85000"/>
              </a:lnSpc>
            </a:pPr>
            <a:r>
              <a:rPr lang="en-US" sz="4800" b="1" kern="1200" cap="all" baseline="0">
                <a:solidFill>
                  <a:schemeClr val="tx1"/>
                </a:solidFill>
                <a:latin typeface="+mj-lt"/>
                <a:ea typeface="+mj-ea"/>
                <a:cs typeface="+mj-cs"/>
              </a:rPr>
              <a:t>Review of the Minutes</a:t>
            </a:r>
          </a:p>
        </p:txBody>
      </p:sp>
      <p:sp>
        <p:nvSpPr>
          <p:cNvPr id="3" name="Content Placeholder 2">
            <a:extLst>
              <a:ext uri="{FF2B5EF4-FFF2-40B4-BE49-F238E27FC236}">
                <a16:creationId xmlns:a16="http://schemas.microsoft.com/office/drawing/2014/main" id="{46FFF90A-C50A-4128-BE95-BD564DDABB4B}"/>
              </a:ext>
            </a:extLst>
          </p:cNvPr>
          <p:cNvSpPr>
            <a:spLocks noGrp="1"/>
          </p:cNvSpPr>
          <p:nvPr>
            <p:ph idx="1"/>
          </p:nvPr>
        </p:nvSpPr>
        <p:spPr>
          <a:xfrm>
            <a:off x="1775899" y="3707933"/>
            <a:ext cx="8640202" cy="2153859"/>
          </a:xfrm>
        </p:spPr>
        <p:txBody>
          <a:bodyPr vert="horz" lIns="91440" tIns="45720" rIns="91440" bIns="45720" rtlCol="0" anchor="t">
            <a:normAutofit/>
          </a:bodyPr>
          <a:lstStyle/>
          <a:p>
            <a:pPr marL="0" indent="0" algn="ctr">
              <a:buNone/>
            </a:pPr>
            <a:r>
              <a:rPr lang="en-US" sz="3600"/>
              <a:t>(Not applicable for first meeting) </a:t>
            </a:r>
          </a:p>
        </p:txBody>
      </p:sp>
    </p:spTree>
    <p:extLst>
      <p:ext uri="{BB962C8B-B14F-4D97-AF65-F5344CB8AC3E}">
        <p14:creationId xmlns:p14="http://schemas.microsoft.com/office/powerpoint/2010/main" val="2133882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6DBAD6-8CB8-42FF-B0D9-6CE619D423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A7992F3A-302F-47CA-BADD-CDE4380851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C66864FA-1731-4EE6-AC97-3A689D688AC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E01631EF-15E1-48EF-9924-09DC488BD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6" name="Rectangle 15">
            <a:extLst>
              <a:ext uri="{FF2B5EF4-FFF2-40B4-BE49-F238E27FC236}">
                <a16:creationId xmlns:a16="http://schemas.microsoft.com/office/drawing/2014/main" id="{F324104A-EE89-4314-9D93-42AD782927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C8EF0941-0970-4A9C-9818-A19E4297DDD1}"/>
              </a:ext>
            </a:extLst>
          </p:cNvPr>
          <p:cNvSpPr>
            <a:spLocks noGrp="1"/>
          </p:cNvSpPr>
          <p:nvPr>
            <p:ph type="title"/>
          </p:nvPr>
        </p:nvSpPr>
        <p:spPr>
          <a:xfrm>
            <a:off x="1775900" y="637563"/>
            <a:ext cx="8640201" cy="3070370"/>
          </a:xfrm>
        </p:spPr>
        <p:txBody>
          <a:bodyPr vert="horz" lIns="91440" tIns="45720" rIns="91440" bIns="45720" rtlCol="0" anchor="b">
            <a:normAutofit/>
          </a:bodyPr>
          <a:lstStyle/>
          <a:p>
            <a:r>
              <a:rPr lang="en-US" sz="4800" b="1" kern="1200" cap="all" baseline="0">
                <a:solidFill>
                  <a:schemeClr val="tx1"/>
                </a:solidFill>
                <a:latin typeface="+mj-lt"/>
                <a:ea typeface="+mj-ea"/>
                <a:cs typeface="+mj-cs"/>
              </a:rPr>
              <a:t>2. Public Comment </a:t>
            </a:r>
          </a:p>
        </p:txBody>
      </p:sp>
      <p:sp>
        <p:nvSpPr>
          <p:cNvPr id="3" name="Content Placeholder 2">
            <a:extLst>
              <a:ext uri="{FF2B5EF4-FFF2-40B4-BE49-F238E27FC236}">
                <a16:creationId xmlns:a16="http://schemas.microsoft.com/office/drawing/2014/main" id="{A829DDE6-E08A-4BEC-AF90-C313BAFDC31B}"/>
              </a:ext>
            </a:extLst>
          </p:cNvPr>
          <p:cNvSpPr>
            <a:spLocks noGrp="1"/>
          </p:cNvSpPr>
          <p:nvPr>
            <p:ph type="body" idx="1"/>
          </p:nvPr>
        </p:nvSpPr>
        <p:spPr>
          <a:xfrm>
            <a:off x="1775899" y="3707933"/>
            <a:ext cx="8640202" cy="2153859"/>
          </a:xfrm>
        </p:spPr>
        <p:txBody>
          <a:bodyPr vert="horz" lIns="91440" tIns="45720" rIns="91440" bIns="45720" rtlCol="0" anchor="t">
            <a:noAutofit/>
          </a:bodyPr>
          <a:lstStyle/>
          <a:p>
            <a:pPr algn="just"/>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26548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F0941-0970-4A9C-9818-A19E4297DDD1}"/>
              </a:ext>
            </a:extLst>
          </p:cNvPr>
          <p:cNvSpPr>
            <a:spLocks noGrp="1"/>
          </p:cNvSpPr>
          <p:nvPr>
            <p:ph type="title"/>
          </p:nvPr>
        </p:nvSpPr>
        <p:spPr/>
        <p:txBody>
          <a:bodyPr/>
          <a:lstStyle/>
          <a:p>
            <a:r>
              <a:rPr lang="en-US" dirty="0"/>
              <a:t>Public Comment </a:t>
            </a:r>
          </a:p>
        </p:txBody>
      </p:sp>
      <p:sp>
        <p:nvSpPr>
          <p:cNvPr id="3" name="Content Placeholder 2">
            <a:extLst>
              <a:ext uri="{FF2B5EF4-FFF2-40B4-BE49-F238E27FC236}">
                <a16:creationId xmlns:a16="http://schemas.microsoft.com/office/drawing/2014/main" id="{A829DDE6-E08A-4BEC-AF90-C313BAFDC31B}"/>
              </a:ext>
            </a:extLst>
          </p:cNvPr>
          <p:cNvSpPr>
            <a:spLocks noGrp="1"/>
          </p:cNvSpPr>
          <p:nvPr>
            <p:ph idx="1"/>
          </p:nvPr>
        </p:nvSpPr>
        <p:spPr>
          <a:xfrm>
            <a:off x="1159564" y="1965960"/>
            <a:ext cx="9872871" cy="4038600"/>
          </a:xfrm>
        </p:spPr>
        <p:txBody>
          <a:bodyPr>
            <a:normAutofit/>
          </a:bodyPr>
          <a:lstStyle/>
          <a:p>
            <a:pPr algn="just"/>
            <a:r>
              <a:rPr lang="en-US" sz="2000" dirty="0">
                <a:effectLst/>
                <a:latin typeface="Times New Roman" panose="02020603050405020304" pitchFamily="18" charset="0"/>
                <a:ea typeface="Calibri" panose="020F0502020204030204" pitchFamily="34" charset="0"/>
                <a:cs typeface="Times New Roman" panose="02020603050405020304" pitchFamily="18" charset="0"/>
              </a:rPr>
              <a:t>Public comment will be received via Zoom by raising your hand or unmuting yourself when asked for public comment. Public comment shall be limited to three (3) minutes per person (this is a period devoted to comments by the general public, if any, and discussion of those comments). No action may be taken upon a matter raised during a period devoted to comments by the general public until the matter itself has been specifically included on an agenda as an item upon which action may be taken pursuant to NRS 241.020.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39917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2C6DBAD6-8CB8-42FF-B0D9-6CE619D423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a:extLst>
              <a:ext uri="{FF2B5EF4-FFF2-40B4-BE49-F238E27FC236}">
                <a16:creationId xmlns:a16="http://schemas.microsoft.com/office/drawing/2014/main" id="{A7992F3A-302F-47CA-BADD-CDE4380851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cxnSp>
        <p:nvCxnSpPr>
          <p:cNvPr id="25" name="Straight Connector 24">
            <a:extLst>
              <a:ext uri="{FF2B5EF4-FFF2-40B4-BE49-F238E27FC236}">
                <a16:creationId xmlns:a16="http://schemas.microsoft.com/office/drawing/2014/main" id="{C66864FA-1731-4EE6-AC97-3A689D688AC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27" name="Rectangle 26">
            <a:extLst>
              <a:ext uri="{FF2B5EF4-FFF2-40B4-BE49-F238E27FC236}">
                <a16:creationId xmlns:a16="http://schemas.microsoft.com/office/drawing/2014/main" id="{E01631EF-15E1-48EF-9924-09DC488BD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9" name="Rectangle 28">
            <a:extLst>
              <a:ext uri="{FF2B5EF4-FFF2-40B4-BE49-F238E27FC236}">
                <a16:creationId xmlns:a16="http://schemas.microsoft.com/office/drawing/2014/main" id="{F324104A-EE89-4314-9D93-42AD782927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C8EF0941-0970-4A9C-9818-A19E4297DDD1}"/>
              </a:ext>
            </a:extLst>
          </p:cNvPr>
          <p:cNvSpPr>
            <a:spLocks noGrp="1"/>
          </p:cNvSpPr>
          <p:nvPr>
            <p:ph type="title"/>
          </p:nvPr>
        </p:nvSpPr>
        <p:spPr>
          <a:xfrm>
            <a:off x="1775900" y="637563"/>
            <a:ext cx="8640201" cy="3070370"/>
          </a:xfrm>
        </p:spPr>
        <p:txBody>
          <a:bodyPr vert="horz" lIns="91440" tIns="45720" rIns="91440" bIns="45720" rtlCol="0" anchor="b">
            <a:normAutofit/>
          </a:bodyPr>
          <a:lstStyle/>
          <a:p>
            <a:pPr algn="ctr">
              <a:lnSpc>
                <a:spcPct val="85000"/>
              </a:lnSpc>
            </a:pPr>
            <a:r>
              <a:rPr lang="en-US" sz="4800" b="1" kern="1200" cap="all" baseline="0">
                <a:solidFill>
                  <a:schemeClr val="tx1"/>
                </a:solidFill>
                <a:latin typeface="+mj-lt"/>
                <a:ea typeface="+mj-ea"/>
                <a:cs typeface="+mj-cs"/>
              </a:rPr>
              <a:t>3. Member Introductions </a:t>
            </a:r>
          </a:p>
        </p:txBody>
      </p:sp>
    </p:spTree>
    <p:extLst>
      <p:ext uri="{BB962C8B-B14F-4D97-AF65-F5344CB8AC3E}">
        <p14:creationId xmlns:p14="http://schemas.microsoft.com/office/powerpoint/2010/main" val="2964260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A55C4-3DE7-40E8-8CE1-35205CB6C7D2}"/>
              </a:ext>
            </a:extLst>
          </p:cNvPr>
          <p:cNvSpPr>
            <a:spLocks noGrp="1"/>
          </p:cNvSpPr>
          <p:nvPr>
            <p:ph type="title"/>
          </p:nvPr>
        </p:nvSpPr>
        <p:spPr/>
        <p:txBody>
          <a:bodyPr/>
          <a:lstStyle/>
          <a:p>
            <a:r>
              <a:rPr lang="en-US" dirty="0"/>
              <a:t>3. Member Introductions </a:t>
            </a:r>
          </a:p>
        </p:txBody>
      </p:sp>
      <p:graphicFrame>
        <p:nvGraphicFramePr>
          <p:cNvPr id="5" name="Table 4">
            <a:extLst>
              <a:ext uri="{FF2B5EF4-FFF2-40B4-BE49-F238E27FC236}">
                <a16:creationId xmlns:a16="http://schemas.microsoft.com/office/drawing/2014/main" id="{A665F9B1-F5A2-4DB4-AA75-239AE83E7019}"/>
              </a:ext>
            </a:extLst>
          </p:cNvPr>
          <p:cNvGraphicFramePr>
            <a:graphicFrameLocks noGrp="1"/>
          </p:cNvGraphicFramePr>
          <p:nvPr>
            <p:extLst>
              <p:ext uri="{D42A27DB-BD31-4B8C-83A1-F6EECF244321}">
                <p14:modId xmlns:p14="http://schemas.microsoft.com/office/powerpoint/2010/main" val="3774320719"/>
              </p:ext>
            </p:extLst>
          </p:nvPr>
        </p:nvGraphicFramePr>
        <p:xfrm>
          <a:off x="1143000" y="1965961"/>
          <a:ext cx="9872664" cy="3254748"/>
        </p:xfrm>
        <a:graphic>
          <a:graphicData uri="http://schemas.openxmlformats.org/drawingml/2006/table">
            <a:tbl>
              <a:tblPr firstRow="1" firstCol="1" bandRow="1"/>
              <a:tblGrid>
                <a:gridCol w="3290888">
                  <a:extLst>
                    <a:ext uri="{9D8B030D-6E8A-4147-A177-3AD203B41FA5}">
                      <a16:colId xmlns:a16="http://schemas.microsoft.com/office/drawing/2014/main" val="3988866908"/>
                    </a:ext>
                  </a:extLst>
                </a:gridCol>
                <a:gridCol w="3290888">
                  <a:extLst>
                    <a:ext uri="{9D8B030D-6E8A-4147-A177-3AD203B41FA5}">
                      <a16:colId xmlns:a16="http://schemas.microsoft.com/office/drawing/2014/main" val="176549347"/>
                    </a:ext>
                  </a:extLst>
                </a:gridCol>
                <a:gridCol w="3290888">
                  <a:extLst>
                    <a:ext uri="{9D8B030D-6E8A-4147-A177-3AD203B41FA5}">
                      <a16:colId xmlns:a16="http://schemas.microsoft.com/office/drawing/2014/main" val="4053355369"/>
                    </a:ext>
                  </a:extLst>
                </a:gridCol>
              </a:tblGrid>
              <a:tr h="392022">
                <a:tc>
                  <a:txBody>
                    <a:bodyPr/>
                    <a:lstStyle/>
                    <a:p>
                      <a:pPr marL="0" marR="0">
                        <a:lnSpc>
                          <a:spcPct val="107000"/>
                        </a:lnSpc>
                        <a:spcBef>
                          <a:spcPts val="0"/>
                        </a:spcBef>
                        <a:spcAft>
                          <a:spcPts val="800"/>
                        </a:spcAft>
                      </a:pPr>
                      <a:r>
                        <a:rPr lang="en-US" sz="2000" b="1">
                          <a:effectLst/>
                          <a:latin typeface="Calibri" panose="020F0502020204030204" pitchFamily="34" charset="0"/>
                          <a:ea typeface="Calibri" panose="020F0502020204030204" pitchFamily="34" charset="0"/>
                          <a:cs typeface="Times New Roman" panose="02020603050405020304" pitchFamily="18" charset="0"/>
                        </a:rPr>
                        <a:t>Member</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w="12700" cap="flat" cmpd="sng" algn="ctr">
                      <a:solidFill>
                        <a:srgbClr val="418AB3"/>
                      </a:solidFill>
                      <a:prstDash val="solid"/>
                      <a:round/>
                      <a:headEnd type="none" w="med" len="med"/>
                      <a:tailEnd type="none" w="med" len="med"/>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418AB3"/>
                    </a:solidFill>
                  </a:tcPr>
                </a:tc>
                <a:tc>
                  <a:txBody>
                    <a:bodyPr/>
                    <a:lstStyle/>
                    <a:p>
                      <a:pPr marL="0" marR="0">
                        <a:lnSpc>
                          <a:spcPct val="107000"/>
                        </a:lnSpc>
                        <a:spcBef>
                          <a:spcPts val="0"/>
                        </a:spcBef>
                        <a:spcAft>
                          <a:spcPts val="800"/>
                        </a:spcAft>
                      </a:pPr>
                      <a:r>
                        <a:rPr lang="en-US" sz="20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SURG Role</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a:noFill/>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418AB3"/>
                    </a:solidFill>
                  </a:tcPr>
                </a:tc>
                <a:tc>
                  <a:txBody>
                    <a:bodyPr/>
                    <a:lstStyle/>
                    <a:p>
                      <a:pPr marL="0" marR="0">
                        <a:lnSpc>
                          <a:spcPct val="107000"/>
                        </a:lnSpc>
                        <a:spcBef>
                          <a:spcPts val="0"/>
                        </a:spcBef>
                        <a:spcAft>
                          <a:spcPts val="800"/>
                        </a:spcAft>
                      </a:pPr>
                      <a:r>
                        <a:rPr lang="en-US" sz="20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Committee Role</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a:noFill/>
                    </a:lnL>
                    <a:lnR w="12700" cap="flat" cmpd="sng" algn="ctr">
                      <a:solidFill>
                        <a:srgbClr val="418AB3"/>
                      </a:solidFill>
                      <a:prstDash val="solid"/>
                      <a:round/>
                      <a:headEnd type="none" w="med" len="med"/>
                      <a:tailEnd type="none" w="med" len="med"/>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418AB3"/>
                    </a:solidFill>
                  </a:tcPr>
                </a:tc>
                <a:extLst>
                  <a:ext uri="{0D108BD9-81ED-4DB2-BD59-A6C34878D82A}">
                    <a16:rowId xmlns:a16="http://schemas.microsoft.com/office/drawing/2014/main" val="722891844"/>
                  </a:ext>
                </a:extLst>
              </a:tr>
              <a:tr h="392022">
                <a:tc>
                  <a:txBody>
                    <a:bodyPr/>
                    <a:lstStyle/>
                    <a:p>
                      <a:pPr marL="0" marR="0">
                        <a:lnSpc>
                          <a:spcPct val="107000"/>
                        </a:lnSpc>
                        <a:spcBef>
                          <a:spcPts val="0"/>
                        </a:spcBef>
                        <a:spcAft>
                          <a:spcPts val="800"/>
                        </a:spcAft>
                      </a:pPr>
                      <a:r>
                        <a:rPr lang="en-US" sz="20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Senator Fabian Doñate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w="12700" cap="flat" cmpd="sng" algn="ctr">
                      <a:solidFill>
                        <a:srgbClr val="418AB3"/>
                      </a:solidFill>
                      <a:prstDash val="solid"/>
                      <a:round/>
                      <a:headEnd type="none" w="med" len="med"/>
                      <a:tailEnd type="none" w="med" len="med"/>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E8EDF2"/>
                    </a:solidFill>
                  </a:tcPr>
                </a:tc>
                <a:tc>
                  <a:txBody>
                    <a:bodyPr/>
                    <a:lstStyle/>
                    <a:p>
                      <a:pPr marL="0" marR="0">
                        <a:lnSpc>
                          <a:spcPct val="107000"/>
                        </a:lnSpc>
                        <a:spcBef>
                          <a:spcPts val="0"/>
                        </a:spcBef>
                        <a:spcAft>
                          <a:spcPts val="800"/>
                        </a:spcAft>
                      </a:pPr>
                      <a:r>
                        <a:rPr lang="en-US"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Senate Majority Appointee</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a:noFill/>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E8EDF2"/>
                    </a:solidFill>
                  </a:tcPr>
                </a:tc>
                <a:tc>
                  <a:txBody>
                    <a:bodyPr/>
                    <a:lstStyle/>
                    <a:p>
                      <a:pPr marL="0" marR="0">
                        <a:lnSpc>
                          <a:spcPct val="107000"/>
                        </a:lnSpc>
                        <a:spcBef>
                          <a:spcPts val="0"/>
                        </a:spcBef>
                        <a:spcAft>
                          <a:spcPts val="800"/>
                        </a:spcAft>
                      </a:pPr>
                      <a:r>
                        <a:rPr lang="en-US"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Chair</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a:noFill/>
                    </a:lnL>
                    <a:lnR w="12700" cap="flat" cmpd="sng" algn="ctr">
                      <a:solidFill>
                        <a:srgbClr val="418AB3"/>
                      </a:solidFill>
                      <a:prstDash val="solid"/>
                      <a:round/>
                      <a:headEnd type="none" w="med" len="med"/>
                      <a:tailEnd type="none" w="med" len="med"/>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E8EDF2"/>
                    </a:solidFill>
                  </a:tcPr>
                </a:tc>
                <a:extLst>
                  <a:ext uri="{0D108BD9-81ED-4DB2-BD59-A6C34878D82A}">
                    <a16:rowId xmlns:a16="http://schemas.microsoft.com/office/drawing/2014/main" val="1117506807"/>
                  </a:ext>
                </a:extLst>
              </a:tr>
              <a:tr h="392022">
                <a:tc>
                  <a:txBody>
                    <a:bodyPr/>
                    <a:lstStyle/>
                    <a:p>
                      <a:pPr marL="0" marR="0">
                        <a:lnSpc>
                          <a:spcPct val="107000"/>
                        </a:lnSpc>
                        <a:spcBef>
                          <a:spcPts val="0"/>
                        </a:spcBef>
                        <a:spcAft>
                          <a:spcPts val="800"/>
                        </a:spcAft>
                      </a:pPr>
                      <a:r>
                        <a:rPr lang="en-US" sz="2000" b="1">
                          <a:effectLst/>
                          <a:latin typeface="Calibri" panose="020F0502020204030204" pitchFamily="34" charset="0"/>
                          <a:ea typeface="Calibri" panose="020F0502020204030204" pitchFamily="34" charset="0"/>
                          <a:cs typeface="Times New Roman" panose="02020603050405020304" pitchFamily="18" charset="0"/>
                        </a:rPr>
                        <a:t>Debi Nadler</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w="12700" cap="flat" cmpd="sng" algn="ctr">
                      <a:solidFill>
                        <a:srgbClr val="418AB3"/>
                      </a:solidFill>
                      <a:prstDash val="solid"/>
                      <a:round/>
                      <a:headEnd type="none" w="med" len="med"/>
                      <a:tailEnd type="none" w="med" len="med"/>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tcPr>
                </a:tc>
                <a:tc>
                  <a:txBody>
                    <a:bodyPr/>
                    <a:lstStyle/>
                    <a:p>
                      <a:pPr marL="0" marR="0">
                        <a:lnSpc>
                          <a:spcPct val="107000"/>
                        </a:lnSpc>
                        <a:spcBef>
                          <a:spcPts val="0"/>
                        </a:spcBef>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Advocate/Family Member</a:t>
                      </a:r>
                    </a:p>
                  </a:txBody>
                  <a:tcPr marL="68580" marR="68580" marT="9525" marB="0" anchor="b">
                    <a:lnL>
                      <a:noFill/>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tcPr>
                </a:tc>
                <a:tc>
                  <a:txBody>
                    <a:bodyPr/>
                    <a:lstStyle/>
                    <a:p>
                      <a:pPr marL="0" marR="0">
                        <a:lnSpc>
                          <a:spcPct val="107000"/>
                        </a:lnSpc>
                        <a:spcBef>
                          <a:spcPts val="0"/>
                        </a:spcBef>
                        <a:spcAft>
                          <a:spcPts val="800"/>
                        </a:spcAft>
                      </a:pPr>
                      <a:r>
                        <a:rPr lang="en-US" sz="2000">
                          <a:effectLst/>
                          <a:latin typeface="Calibri" panose="020F0502020204030204" pitchFamily="34" charset="0"/>
                          <a:ea typeface="Calibri" panose="020F0502020204030204" pitchFamily="34" charset="0"/>
                          <a:cs typeface="Times New Roman" panose="02020603050405020304" pitchFamily="18" charset="0"/>
                        </a:rPr>
                        <a:t>Member</a:t>
                      </a:r>
                    </a:p>
                  </a:txBody>
                  <a:tcPr marL="68580" marR="68580" marT="9525" marB="0" anchor="b">
                    <a:lnL>
                      <a:noFill/>
                    </a:lnL>
                    <a:lnR w="12700" cap="flat" cmpd="sng" algn="ctr">
                      <a:solidFill>
                        <a:srgbClr val="418AB3"/>
                      </a:solidFill>
                      <a:prstDash val="solid"/>
                      <a:round/>
                      <a:headEnd type="none" w="med" len="med"/>
                      <a:tailEnd type="none" w="med" len="med"/>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tcPr>
                </a:tc>
                <a:extLst>
                  <a:ext uri="{0D108BD9-81ED-4DB2-BD59-A6C34878D82A}">
                    <a16:rowId xmlns:a16="http://schemas.microsoft.com/office/drawing/2014/main" val="2984988552"/>
                  </a:ext>
                </a:extLst>
              </a:tr>
              <a:tr h="392022">
                <a:tc>
                  <a:txBody>
                    <a:bodyPr/>
                    <a:lstStyle/>
                    <a:p>
                      <a:pPr marL="0" marR="0">
                        <a:lnSpc>
                          <a:spcPct val="107000"/>
                        </a:lnSpc>
                        <a:spcBef>
                          <a:spcPts val="0"/>
                        </a:spcBef>
                        <a:spcAft>
                          <a:spcPts val="800"/>
                        </a:spcAft>
                      </a:pPr>
                      <a:r>
                        <a:rPr lang="en-US" sz="20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Erik Schoen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w="12700" cap="flat" cmpd="sng" algn="ctr">
                      <a:solidFill>
                        <a:srgbClr val="418AB3"/>
                      </a:solidFill>
                      <a:prstDash val="solid"/>
                      <a:round/>
                      <a:headEnd type="none" w="med" len="med"/>
                      <a:tailEnd type="none" w="med" len="med"/>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E8EDF2"/>
                    </a:solidFill>
                  </a:tcPr>
                </a:tc>
                <a:tc>
                  <a:txBody>
                    <a:bodyPr/>
                    <a:lstStyle/>
                    <a:p>
                      <a:pPr marL="0" marR="0">
                        <a:lnSpc>
                          <a:spcPct val="107000"/>
                        </a:lnSpc>
                        <a:spcBef>
                          <a:spcPts val="0"/>
                        </a:spcBef>
                        <a:spcAft>
                          <a:spcPts val="800"/>
                        </a:spcAft>
                      </a:pPr>
                      <a:r>
                        <a:rPr lang="en-US"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SUD Prevention Coalition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a:noFill/>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E8EDF2"/>
                    </a:solidFill>
                  </a:tcPr>
                </a:tc>
                <a:tc>
                  <a:txBody>
                    <a:bodyPr/>
                    <a:lstStyle/>
                    <a:p>
                      <a:pPr marL="0" marR="0">
                        <a:lnSpc>
                          <a:spcPct val="107000"/>
                        </a:lnSpc>
                        <a:spcBef>
                          <a:spcPts val="0"/>
                        </a:spcBef>
                        <a:spcAft>
                          <a:spcPts val="800"/>
                        </a:spcAft>
                      </a:pPr>
                      <a:r>
                        <a:rPr lang="en-US"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Member</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a:noFill/>
                    </a:lnL>
                    <a:lnR w="12700" cap="flat" cmpd="sng" algn="ctr">
                      <a:solidFill>
                        <a:srgbClr val="418AB3"/>
                      </a:solidFill>
                      <a:prstDash val="solid"/>
                      <a:round/>
                      <a:headEnd type="none" w="med" len="med"/>
                      <a:tailEnd type="none" w="med" len="med"/>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E8EDF2"/>
                    </a:solidFill>
                  </a:tcPr>
                </a:tc>
                <a:extLst>
                  <a:ext uri="{0D108BD9-81ED-4DB2-BD59-A6C34878D82A}">
                    <a16:rowId xmlns:a16="http://schemas.microsoft.com/office/drawing/2014/main" val="3890629454"/>
                  </a:ext>
                </a:extLst>
              </a:tr>
              <a:tr h="392022">
                <a:tc>
                  <a:txBody>
                    <a:bodyPr/>
                    <a:lstStyle/>
                    <a:p>
                      <a:pPr marL="0" marR="0">
                        <a:lnSpc>
                          <a:spcPct val="107000"/>
                        </a:lnSpc>
                        <a:spcBef>
                          <a:spcPts val="0"/>
                        </a:spcBef>
                        <a:spcAft>
                          <a:spcPts val="800"/>
                        </a:spcAft>
                      </a:pPr>
                      <a:r>
                        <a:rPr lang="en-US" sz="2000" b="1">
                          <a:effectLst/>
                          <a:latin typeface="Calibri" panose="020F0502020204030204" pitchFamily="34" charset="0"/>
                          <a:ea typeface="Calibri" panose="020F0502020204030204" pitchFamily="34" charset="0"/>
                          <a:cs typeface="Times New Roman" panose="02020603050405020304" pitchFamily="18" charset="0"/>
                        </a:rPr>
                        <a:t>Jessica Johnson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w="12700" cap="flat" cmpd="sng" algn="ctr">
                      <a:solidFill>
                        <a:srgbClr val="418AB3"/>
                      </a:solidFill>
                      <a:prstDash val="solid"/>
                      <a:round/>
                      <a:headEnd type="none" w="med" len="med"/>
                      <a:tailEnd type="none" w="med" len="med"/>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tcPr>
                </a:tc>
                <a:tc>
                  <a:txBody>
                    <a:bodyPr/>
                    <a:lstStyle/>
                    <a:p>
                      <a:pPr marL="0" marR="0">
                        <a:lnSpc>
                          <a:spcPct val="107000"/>
                        </a:lnSpc>
                        <a:spcBef>
                          <a:spcPts val="0"/>
                        </a:spcBef>
                        <a:spcAft>
                          <a:spcPts val="800"/>
                        </a:spcAft>
                      </a:pPr>
                      <a:r>
                        <a:rPr lang="en-US" sz="2000">
                          <a:effectLst/>
                          <a:latin typeface="Calibri" panose="020F0502020204030204" pitchFamily="34" charset="0"/>
                          <a:ea typeface="Calibri" panose="020F0502020204030204" pitchFamily="34" charset="0"/>
                          <a:cs typeface="Times New Roman" panose="02020603050405020304" pitchFamily="18" charset="0"/>
                        </a:rPr>
                        <a:t>Urban Human Services (Clark County)</a:t>
                      </a:r>
                    </a:p>
                  </a:txBody>
                  <a:tcPr marL="68580" marR="68580" marT="9525" marB="0" anchor="b">
                    <a:lnL>
                      <a:noFill/>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tcPr>
                </a:tc>
                <a:tc>
                  <a:txBody>
                    <a:bodyPr/>
                    <a:lstStyle/>
                    <a:p>
                      <a:pPr marL="0" marR="0">
                        <a:lnSpc>
                          <a:spcPct val="107000"/>
                        </a:lnSpc>
                        <a:spcBef>
                          <a:spcPts val="0"/>
                        </a:spcBef>
                        <a:spcAft>
                          <a:spcPts val="800"/>
                        </a:spcAft>
                      </a:pPr>
                      <a:r>
                        <a:rPr lang="en-US" sz="2000">
                          <a:effectLst/>
                          <a:latin typeface="Calibri" panose="020F0502020204030204" pitchFamily="34" charset="0"/>
                          <a:ea typeface="Calibri" panose="020F0502020204030204" pitchFamily="34" charset="0"/>
                          <a:cs typeface="Times New Roman" panose="02020603050405020304" pitchFamily="18" charset="0"/>
                        </a:rPr>
                        <a:t>Member</a:t>
                      </a:r>
                    </a:p>
                  </a:txBody>
                  <a:tcPr marL="68580" marR="68580" marT="9525" marB="0" anchor="b">
                    <a:lnL>
                      <a:noFill/>
                    </a:lnL>
                    <a:lnR w="12700" cap="flat" cmpd="sng" algn="ctr">
                      <a:solidFill>
                        <a:srgbClr val="418AB3"/>
                      </a:solidFill>
                      <a:prstDash val="solid"/>
                      <a:round/>
                      <a:headEnd type="none" w="med" len="med"/>
                      <a:tailEnd type="none" w="med" len="med"/>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tcPr>
                </a:tc>
                <a:extLst>
                  <a:ext uri="{0D108BD9-81ED-4DB2-BD59-A6C34878D82A}">
                    <a16:rowId xmlns:a16="http://schemas.microsoft.com/office/drawing/2014/main" val="4261073381"/>
                  </a:ext>
                </a:extLst>
              </a:tr>
              <a:tr h="392022">
                <a:tc>
                  <a:txBody>
                    <a:bodyPr/>
                    <a:lstStyle/>
                    <a:p>
                      <a:pPr marL="0" marR="0">
                        <a:lnSpc>
                          <a:spcPct val="107000"/>
                        </a:lnSpc>
                        <a:spcBef>
                          <a:spcPts val="0"/>
                        </a:spcBef>
                        <a:spcAft>
                          <a:spcPts val="800"/>
                        </a:spcAft>
                      </a:pPr>
                      <a:r>
                        <a:rPr lang="en-US" sz="20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Senator Heidi Seevers-Gansert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w="12700" cap="flat" cmpd="sng" algn="ctr">
                      <a:solidFill>
                        <a:srgbClr val="418AB3"/>
                      </a:solidFill>
                      <a:prstDash val="solid"/>
                      <a:round/>
                      <a:headEnd type="none" w="med" len="med"/>
                      <a:tailEnd type="none" w="med" len="med"/>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E8EDF2"/>
                    </a:solidFill>
                  </a:tcPr>
                </a:tc>
                <a:tc>
                  <a:txBody>
                    <a:bodyPr/>
                    <a:lstStyle/>
                    <a:p>
                      <a:pPr marL="0" marR="0">
                        <a:lnSpc>
                          <a:spcPct val="107000"/>
                        </a:lnSpc>
                        <a:spcBef>
                          <a:spcPts val="0"/>
                        </a:spcBef>
                        <a:spcAft>
                          <a:spcPts val="800"/>
                        </a:spcAft>
                      </a:pPr>
                      <a:r>
                        <a:rPr lang="en-US"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Senate Minority Appointee</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a:noFill/>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E8EDF2"/>
                    </a:solidFill>
                  </a:tcPr>
                </a:tc>
                <a:tc>
                  <a:txBody>
                    <a:bodyPr/>
                    <a:lstStyle/>
                    <a:p>
                      <a:pPr marL="0" marR="0">
                        <a:lnSpc>
                          <a:spcPct val="107000"/>
                        </a:lnSpc>
                        <a:spcBef>
                          <a:spcPts val="0"/>
                        </a:spcBef>
                        <a:spcAft>
                          <a:spcPts val="800"/>
                        </a:spcAft>
                      </a:pPr>
                      <a:r>
                        <a:rPr lang="en-US"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Member</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a:noFill/>
                    </a:lnL>
                    <a:lnR w="12700" cap="flat" cmpd="sng" algn="ctr">
                      <a:solidFill>
                        <a:srgbClr val="418AB3"/>
                      </a:solidFill>
                      <a:prstDash val="solid"/>
                      <a:round/>
                      <a:headEnd type="none" w="med" len="med"/>
                      <a:tailEnd type="none" w="med" len="med"/>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solidFill>
                      <a:srgbClr val="E8EDF2"/>
                    </a:solidFill>
                  </a:tcPr>
                </a:tc>
                <a:extLst>
                  <a:ext uri="{0D108BD9-81ED-4DB2-BD59-A6C34878D82A}">
                    <a16:rowId xmlns:a16="http://schemas.microsoft.com/office/drawing/2014/main" val="1964374458"/>
                  </a:ext>
                </a:extLst>
              </a:tr>
              <a:tr h="392022">
                <a:tc>
                  <a:txBody>
                    <a:bodyPr/>
                    <a:lstStyle/>
                    <a:p>
                      <a:pPr marL="0" marR="0">
                        <a:lnSpc>
                          <a:spcPct val="107000"/>
                        </a:lnSpc>
                        <a:spcBef>
                          <a:spcPts val="0"/>
                        </a:spcBef>
                        <a:spcAft>
                          <a:spcPts val="800"/>
                        </a:spcAft>
                      </a:pPr>
                      <a:r>
                        <a:rPr lang="en-US" sz="2000" b="1">
                          <a:effectLst/>
                          <a:latin typeface="Calibri" panose="020F0502020204030204" pitchFamily="34" charset="0"/>
                          <a:ea typeface="Calibri" panose="020F0502020204030204" pitchFamily="34" charset="0"/>
                          <a:cs typeface="Times New Roman" panose="02020603050405020304" pitchFamily="18" charset="0"/>
                        </a:rPr>
                        <a:t>SEI Team*</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nchor="b">
                    <a:lnL w="12700" cap="flat" cmpd="sng" algn="ctr">
                      <a:solidFill>
                        <a:srgbClr val="418AB3"/>
                      </a:solidFill>
                      <a:prstDash val="solid"/>
                      <a:round/>
                      <a:headEnd type="none" w="med" len="med"/>
                      <a:tailEnd type="none" w="med" len="med"/>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tcPr>
                </a:tc>
                <a:tc>
                  <a:txBody>
                    <a:bodyPr/>
                    <a:lstStyle/>
                    <a:p>
                      <a:pPr marL="0" marR="0">
                        <a:lnSpc>
                          <a:spcPct val="107000"/>
                        </a:lnSpc>
                        <a:spcBef>
                          <a:spcPts val="0"/>
                        </a:spcBef>
                        <a:spcAft>
                          <a:spcPts val="800"/>
                        </a:spcAft>
                      </a:pPr>
                      <a:r>
                        <a:rPr lang="en-US" sz="2000">
                          <a:effectLst/>
                          <a:latin typeface="Calibri" panose="020F0502020204030204" pitchFamily="34" charset="0"/>
                          <a:ea typeface="Calibri" panose="020F0502020204030204" pitchFamily="34" charset="0"/>
                          <a:cs typeface="Times New Roman" panose="02020603050405020304" pitchFamily="18" charset="0"/>
                        </a:rPr>
                        <a:t>*Non-members</a:t>
                      </a:r>
                    </a:p>
                  </a:txBody>
                  <a:tcPr marL="68580" marR="68580" marT="9525" marB="0" anchor="b">
                    <a:lnL>
                      <a:noFill/>
                    </a:lnL>
                    <a:lnR>
                      <a:noFill/>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tcPr>
                </a:tc>
                <a:tc>
                  <a:txBody>
                    <a:bodyPr/>
                    <a:lstStyle/>
                    <a:p>
                      <a:pPr marL="0" marR="0">
                        <a:lnSpc>
                          <a:spcPct val="107000"/>
                        </a:lnSpc>
                        <a:spcBef>
                          <a:spcPts val="0"/>
                        </a:spcBef>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Subcommittee Support</a:t>
                      </a:r>
                    </a:p>
                  </a:txBody>
                  <a:tcPr marL="68580" marR="68580" marT="9525" marB="0" anchor="b">
                    <a:lnL>
                      <a:noFill/>
                    </a:lnL>
                    <a:lnR w="12700" cap="flat" cmpd="sng" algn="ctr">
                      <a:solidFill>
                        <a:srgbClr val="418AB3"/>
                      </a:solidFill>
                      <a:prstDash val="solid"/>
                      <a:round/>
                      <a:headEnd type="none" w="med" len="med"/>
                      <a:tailEnd type="none" w="med" len="med"/>
                    </a:lnR>
                    <a:lnT w="12700" cap="flat" cmpd="sng" algn="ctr">
                      <a:solidFill>
                        <a:srgbClr val="418AB3"/>
                      </a:solidFill>
                      <a:prstDash val="solid"/>
                      <a:round/>
                      <a:headEnd type="none" w="med" len="med"/>
                      <a:tailEnd type="none" w="med" len="med"/>
                    </a:lnT>
                    <a:lnB w="12700" cap="flat" cmpd="sng" algn="ctr">
                      <a:solidFill>
                        <a:srgbClr val="418AB3"/>
                      </a:solidFill>
                      <a:prstDash val="solid"/>
                      <a:round/>
                      <a:headEnd type="none" w="med" len="med"/>
                      <a:tailEnd type="none" w="med" len="med"/>
                    </a:lnB>
                  </a:tcPr>
                </a:tc>
                <a:extLst>
                  <a:ext uri="{0D108BD9-81ED-4DB2-BD59-A6C34878D82A}">
                    <a16:rowId xmlns:a16="http://schemas.microsoft.com/office/drawing/2014/main" val="1862063188"/>
                  </a:ext>
                </a:extLst>
              </a:tr>
            </a:tbl>
          </a:graphicData>
        </a:graphic>
      </p:graphicFrame>
    </p:spTree>
    <p:extLst>
      <p:ext uri="{BB962C8B-B14F-4D97-AF65-F5344CB8AC3E}">
        <p14:creationId xmlns:p14="http://schemas.microsoft.com/office/powerpoint/2010/main" val="17218299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165D3-69D8-4C85-B459-C45112F8B0F8}"/>
              </a:ext>
            </a:extLst>
          </p:cNvPr>
          <p:cNvSpPr>
            <a:spLocks noGrp="1"/>
          </p:cNvSpPr>
          <p:nvPr>
            <p:ph type="title"/>
          </p:nvPr>
        </p:nvSpPr>
        <p:spPr/>
        <p:txBody>
          <a:bodyPr/>
          <a:lstStyle/>
          <a:p>
            <a:r>
              <a:rPr lang="en-US" dirty="0"/>
              <a:t>Committee Scope </a:t>
            </a:r>
          </a:p>
        </p:txBody>
      </p:sp>
      <p:sp>
        <p:nvSpPr>
          <p:cNvPr id="3" name="Content Placeholder 2">
            <a:extLst>
              <a:ext uri="{FF2B5EF4-FFF2-40B4-BE49-F238E27FC236}">
                <a16:creationId xmlns:a16="http://schemas.microsoft.com/office/drawing/2014/main" id="{17D3DC1A-16DC-44DC-A78B-B5C5E4635E3A}"/>
              </a:ext>
            </a:extLst>
          </p:cNvPr>
          <p:cNvSpPr>
            <a:spLocks noGrp="1"/>
          </p:cNvSpPr>
          <p:nvPr>
            <p:ph idx="1"/>
          </p:nvPr>
        </p:nvSpPr>
        <p:spPr>
          <a:xfrm>
            <a:off x="815851" y="1715990"/>
            <a:ext cx="10560298" cy="4532410"/>
          </a:xfrm>
        </p:spPr>
        <p:txBody>
          <a:bodyPr>
            <a:normAutofit/>
          </a:bodyPr>
          <a:lstStyle/>
          <a:p>
            <a:pPr marL="0" marR="0" algn="l">
              <a:spcBef>
                <a:spcPts val="0"/>
              </a:spcBef>
              <a:spcAft>
                <a:spcPts val="800"/>
              </a:spcAft>
            </a:pPr>
            <a:r>
              <a:rPr lang="en-US" sz="2000" b="0" i="0" dirty="0">
                <a:solidFill>
                  <a:srgbClr val="222222"/>
                </a:solidFill>
                <a:effectLst/>
                <a:latin typeface="Times New Roman" panose="02020603050405020304" pitchFamily="18" charset="0"/>
              </a:rPr>
              <a:t>The Prevention Subcommittee </a:t>
            </a:r>
            <a:r>
              <a:rPr lang="en-US" sz="2000" b="1" i="0" dirty="0">
                <a:solidFill>
                  <a:srgbClr val="222222"/>
                </a:solidFill>
                <a:effectLst/>
                <a:latin typeface="Times New Roman" panose="02020603050405020304" pitchFamily="18" charset="0"/>
              </a:rPr>
              <a:t>includes harm reduction </a:t>
            </a:r>
            <a:r>
              <a:rPr lang="en-US" sz="2000" b="0" i="0" dirty="0">
                <a:solidFill>
                  <a:srgbClr val="222222"/>
                </a:solidFill>
                <a:effectLst/>
                <a:latin typeface="Times New Roman" panose="02020603050405020304" pitchFamily="18" charset="0"/>
              </a:rPr>
              <a:t>and is based on a comprehensive view of prevention, including primary, secondary and tertiary prevention. The subcommittee is tasked with making progress </a:t>
            </a:r>
            <a:r>
              <a:rPr lang="en-US" sz="2000" dirty="0">
                <a:solidFill>
                  <a:srgbClr val="222222"/>
                </a:solidFill>
                <a:latin typeface="Times New Roman" panose="02020603050405020304" pitchFamily="18" charset="0"/>
              </a:rPr>
              <a:t>on</a:t>
            </a:r>
            <a:r>
              <a:rPr lang="en-US" sz="2000" b="0" i="0" dirty="0">
                <a:solidFill>
                  <a:srgbClr val="222222"/>
                </a:solidFill>
                <a:effectLst/>
                <a:latin typeface="Times New Roman" panose="02020603050405020304" pitchFamily="18" charset="0"/>
              </a:rPr>
              <a:t>:</a:t>
            </a:r>
          </a:p>
          <a:p>
            <a:pPr marL="45720" marR="0" indent="0" algn="l" rtl="0" latinLnBrk="0">
              <a:spcBef>
                <a:spcPts val="0"/>
              </a:spcBef>
              <a:spcAft>
                <a:spcPts val="800"/>
              </a:spcAft>
              <a:buNone/>
            </a:pPr>
            <a:r>
              <a:rPr lang="en-US" sz="2000" dirty="0">
                <a:solidFill>
                  <a:srgbClr val="222222"/>
                </a:solidFill>
              </a:rPr>
              <a:t>  </a:t>
            </a:r>
            <a:r>
              <a:rPr lang="en-US" sz="2000" b="0" i="0" dirty="0">
                <a:solidFill>
                  <a:srgbClr val="222222"/>
                </a:solidFill>
                <a:effectLst/>
              </a:rPr>
              <a:t> (a) </a:t>
            </a:r>
            <a:r>
              <a:rPr lang="en-US" sz="2000" b="1" i="0" dirty="0">
                <a:solidFill>
                  <a:srgbClr val="222222"/>
                </a:solidFill>
                <a:effectLst/>
              </a:rPr>
              <a:t>Leverage and expand efforts by state and local governmental entities to</a:t>
            </a:r>
            <a:r>
              <a:rPr lang="en-US" sz="2000" b="0" i="0" dirty="0">
                <a:solidFill>
                  <a:srgbClr val="222222"/>
                </a:solidFill>
                <a:effectLst/>
              </a:rPr>
              <a:t> </a:t>
            </a:r>
            <a:r>
              <a:rPr lang="en-US" sz="2000" b="1" i="0" dirty="0">
                <a:solidFill>
                  <a:srgbClr val="222222"/>
                </a:solidFill>
                <a:effectLst/>
              </a:rPr>
              <a:t>reduce the use of substances</a:t>
            </a:r>
            <a:r>
              <a:rPr lang="en-US" sz="2000" b="0" i="0" dirty="0">
                <a:solidFill>
                  <a:srgbClr val="222222"/>
                </a:solidFill>
                <a:effectLst/>
              </a:rPr>
              <a:t> which are associated with substance use disorders, including, without limitation, heroin, other synthetic and non-synthetic opioids and stimulants, and identify ways to enhance those efforts through coordination and collaboration.</a:t>
            </a:r>
          </a:p>
          <a:p>
            <a:pPr marL="45720" marR="0" indent="0" algn="l" rtl="0" latinLnBrk="0">
              <a:spcBef>
                <a:spcPts val="0"/>
              </a:spcBef>
              <a:spcAft>
                <a:spcPts val="800"/>
              </a:spcAft>
              <a:buNone/>
            </a:pPr>
            <a:r>
              <a:rPr lang="en-US" sz="2000" dirty="0">
                <a:solidFill>
                  <a:srgbClr val="222222"/>
                </a:solidFill>
              </a:rPr>
              <a:t>  </a:t>
            </a:r>
            <a:r>
              <a:rPr lang="en-US" sz="2000" b="0" i="0" dirty="0">
                <a:solidFill>
                  <a:srgbClr val="222222"/>
                </a:solidFill>
                <a:effectLst/>
              </a:rPr>
              <a:t>(g) </a:t>
            </a:r>
            <a:r>
              <a:rPr lang="en-US" sz="2000" b="1" i="0" dirty="0">
                <a:solidFill>
                  <a:srgbClr val="222222"/>
                </a:solidFill>
                <a:effectLst/>
              </a:rPr>
              <a:t>Make recommendations to entities</a:t>
            </a:r>
            <a:r>
              <a:rPr lang="en-US" sz="2000" b="0" i="0" dirty="0">
                <a:solidFill>
                  <a:srgbClr val="222222"/>
                </a:solidFill>
                <a:effectLst/>
              </a:rPr>
              <a:t> including, without limitation, the State Board of Pharmacy, professional licensing boards that license practitioners, other than veterinarians, the State Board of Health, the Division, the Governor and the Legislature, to ensure that controlled substances are appropriately prescribed in accordance with the provisions of NRS 639.2391 to 639.23916, inclusive.</a:t>
            </a:r>
          </a:p>
          <a:p>
            <a:pPr marL="45720" marR="0" indent="0" algn="l" rtl="0" latinLnBrk="0">
              <a:spcBef>
                <a:spcPts val="0"/>
              </a:spcBef>
              <a:spcAft>
                <a:spcPts val="800"/>
              </a:spcAft>
              <a:buNone/>
            </a:pPr>
            <a:r>
              <a:rPr lang="en-US" sz="2000" dirty="0">
                <a:solidFill>
                  <a:srgbClr val="222222"/>
                </a:solidFill>
              </a:rPr>
              <a:t> </a:t>
            </a:r>
            <a:r>
              <a:rPr lang="en-US" sz="2000" b="0" i="0" dirty="0">
                <a:solidFill>
                  <a:srgbClr val="222222"/>
                </a:solidFill>
                <a:effectLst/>
              </a:rPr>
              <a:t> (j) </a:t>
            </a:r>
            <a:r>
              <a:rPr lang="en-US" sz="2000" b="1" i="0" dirty="0">
                <a:solidFill>
                  <a:srgbClr val="222222"/>
                </a:solidFill>
                <a:effectLst/>
              </a:rPr>
              <a:t>Study the efficacy and expand the implementation of programs</a:t>
            </a:r>
            <a:r>
              <a:rPr lang="en-US" sz="2000" b="0" i="0" dirty="0">
                <a:solidFill>
                  <a:srgbClr val="222222"/>
                </a:solidFill>
                <a:effectLst/>
              </a:rPr>
              <a:t> to:  (1) </a:t>
            </a:r>
            <a:r>
              <a:rPr lang="en-US" sz="2000" b="1" i="0" dirty="0">
                <a:solidFill>
                  <a:srgbClr val="222222"/>
                </a:solidFill>
                <a:effectLst/>
              </a:rPr>
              <a:t>Educate youth and families</a:t>
            </a:r>
            <a:r>
              <a:rPr lang="en-US" sz="2000" b="0" i="0" dirty="0">
                <a:solidFill>
                  <a:srgbClr val="222222"/>
                </a:solidFill>
                <a:effectLst/>
              </a:rPr>
              <a:t> about the effects of substance use and substance use disorders. </a:t>
            </a:r>
            <a:r>
              <a:rPr lang="en-US" b="0" i="0" dirty="0">
                <a:solidFill>
                  <a:srgbClr val="222222"/>
                </a:solidFill>
                <a:effectLst/>
                <a:latin typeface="Arial" panose="020B0604020202020204" pitchFamily="34" charset="0"/>
              </a:rPr>
              <a:t> </a:t>
            </a:r>
          </a:p>
          <a:p>
            <a:pPr marL="45720" marR="0" indent="0" algn="l">
              <a:spcBef>
                <a:spcPts val="0"/>
              </a:spcBef>
              <a:spcAft>
                <a:spcPts val="800"/>
              </a:spcAft>
              <a:buNone/>
            </a:pPr>
            <a:endParaRPr lang="en-US" dirty="0"/>
          </a:p>
        </p:txBody>
      </p:sp>
    </p:spTree>
    <p:extLst>
      <p:ext uri="{BB962C8B-B14F-4D97-AF65-F5344CB8AC3E}">
        <p14:creationId xmlns:p14="http://schemas.microsoft.com/office/powerpoint/2010/main" val="4220427076"/>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99DA6830F8F5A42B3447107B7868813" ma:contentTypeVersion="12" ma:contentTypeDescription="Create a new document." ma:contentTypeScope="" ma:versionID="27fb5a858974c8e0f16aaa46b2a45e1c">
  <xsd:schema xmlns:xsd="http://www.w3.org/2001/XMLSchema" xmlns:xs="http://www.w3.org/2001/XMLSchema" xmlns:p="http://schemas.microsoft.com/office/2006/metadata/properties" xmlns:ns2="563fdef4-402a-4f9b-b351-f6170dd26047" xmlns:ns3="3b4df8fd-d44d-4d9a-b1d8-65fa08866546" targetNamespace="http://schemas.microsoft.com/office/2006/metadata/properties" ma:root="true" ma:fieldsID="9af0781fe0d327a4253e15ee18015e91" ns2:_="" ns3:_="">
    <xsd:import namespace="563fdef4-402a-4f9b-b351-f6170dd26047"/>
    <xsd:import namespace="3b4df8fd-d44d-4d9a-b1d8-65fa0886654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3fdef4-402a-4f9b-b351-f6170dd260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b4df8fd-d44d-4d9a-b1d8-65fa0886654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FE1A26A-7288-419D-849E-1940F93465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3fdef4-402a-4f9b-b351-f6170dd26047"/>
    <ds:schemaRef ds:uri="3b4df8fd-d44d-4d9a-b1d8-65fa0886654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8F6D6D6-C790-4C52-ACD6-0C1BE1D22442}">
  <ds:schemaRefs>
    <ds:schemaRef ds:uri="http://schemas.microsoft.com/sharepoint/v3/contenttype/forms"/>
  </ds:schemaRefs>
</ds:datastoreItem>
</file>

<file path=customXml/itemProps3.xml><?xml version="1.0" encoding="utf-8"?>
<ds:datastoreItem xmlns:ds="http://schemas.openxmlformats.org/officeDocument/2006/customXml" ds:itemID="{4A6DF411-073D-45EF-B071-600B93F0D972}">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TM03457444[[fn=Basis]]</Template>
  <TotalTime>5583</TotalTime>
  <Words>2069</Words>
  <Application>Microsoft Office PowerPoint</Application>
  <PresentationFormat>Widescreen</PresentationFormat>
  <Paragraphs>212</Paragraphs>
  <Slides>34</Slides>
  <Notes>2</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Corbel</vt:lpstr>
      <vt:lpstr>Symbol</vt:lpstr>
      <vt:lpstr>Times New Roman</vt:lpstr>
      <vt:lpstr>Basis</vt:lpstr>
      <vt:lpstr>     Prevention SubCommittee </vt:lpstr>
      <vt:lpstr>1. Call to Order and Roll Call to Establish Quorum </vt:lpstr>
      <vt:lpstr>1. Call to Order and Roll Call to Establish Quorum </vt:lpstr>
      <vt:lpstr>Review of the Minutes</vt:lpstr>
      <vt:lpstr>2. Public Comment </vt:lpstr>
      <vt:lpstr>Public Comment </vt:lpstr>
      <vt:lpstr>3. Member Introductions </vt:lpstr>
      <vt:lpstr>3. Member Introductions </vt:lpstr>
      <vt:lpstr>Committee Scope </vt:lpstr>
      <vt:lpstr>Committee Scope </vt:lpstr>
      <vt:lpstr>Committee Scope </vt:lpstr>
      <vt:lpstr>Roles for Committee Members </vt:lpstr>
      <vt:lpstr>Roles for Committee Members </vt:lpstr>
      <vt:lpstr>4. Review Subcommittee Recommendation Tracking Tool</vt:lpstr>
      <vt:lpstr>Spreadsheet Demonstration </vt:lpstr>
      <vt:lpstr>5. Baseline Information for Prevention of Substance Use and Harm Reduction</vt:lpstr>
      <vt:lpstr>Overview of Substance Use Treatment, Prevention and Response Programs</vt:lpstr>
      <vt:lpstr>Funding</vt:lpstr>
      <vt:lpstr>Certification Services</vt:lpstr>
      <vt:lpstr>Certified Community Behavioral Health Clinics</vt:lpstr>
      <vt:lpstr>Prevention</vt:lpstr>
      <vt:lpstr>Advisory Groups</vt:lpstr>
      <vt:lpstr>State Opioid Response Grant</vt:lpstr>
      <vt:lpstr>SOR Grant (Continued)</vt:lpstr>
      <vt:lpstr>Crisis Services</vt:lpstr>
      <vt:lpstr>Specialty Services</vt:lpstr>
      <vt:lpstr>Recommendations Presented to the interim Health and human services committee</vt:lpstr>
      <vt:lpstr>PowerPoint Presentation</vt:lpstr>
      <vt:lpstr>PowerPoint Presentation</vt:lpstr>
      <vt:lpstr>PowerPoint Presentation</vt:lpstr>
      <vt:lpstr>6. May Meeting Date</vt:lpstr>
      <vt:lpstr>7. Public Comment </vt:lpstr>
      <vt:lpstr>Public Comment </vt:lpstr>
      <vt:lpstr>Additional Information, Resources &amp; Updates Available At: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Prevention  Committee</dc:title>
  <dc:creator>Sarah Marschall</dc:creator>
  <cp:lastModifiedBy>Emma Rodriguez</cp:lastModifiedBy>
  <cp:revision>7</cp:revision>
  <dcterms:created xsi:type="dcterms:W3CDTF">2022-03-23T22:41:25Z</dcterms:created>
  <dcterms:modified xsi:type="dcterms:W3CDTF">2022-04-22T22:28:11Z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0x010100399DA6830F8F5A42B3447107B7868813</vt:lpwstr>
  </property>
</Properties>
</file>